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26"/>
  </p:notesMasterIdLst>
  <p:handoutMasterIdLst>
    <p:handoutMasterId r:id="rId27"/>
  </p:handoutMasterIdLst>
  <p:sldIdLst>
    <p:sldId id="256" r:id="rId2"/>
    <p:sldId id="271" r:id="rId3"/>
    <p:sldId id="257" r:id="rId4"/>
    <p:sldId id="258" r:id="rId5"/>
    <p:sldId id="281" r:id="rId6"/>
    <p:sldId id="282" r:id="rId7"/>
    <p:sldId id="274" r:id="rId8"/>
    <p:sldId id="260" r:id="rId9"/>
    <p:sldId id="261" r:id="rId10"/>
    <p:sldId id="262" r:id="rId11"/>
    <p:sldId id="263" r:id="rId12"/>
    <p:sldId id="264" r:id="rId13"/>
    <p:sldId id="265" r:id="rId14"/>
    <p:sldId id="275" r:id="rId15"/>
    <p:sldId id="266" r:id="rId16"/>
    <p:sldId id="279" r:id="rId17"/>
    <p:sldId id="276" r:id="rId18"/>
    <p:sldId id="277" r:id="rId19"/>
    <p:sldId id="283" r:id="rId20"/>
    <p:sldId id="284" r:id="rId21"/>
    <p:sldId id="280" r:id="rId22"/>
    <p:sldId id="268" r:id="rId23"/>
    <p:sldId id="278" r:id="rId24"/>
    <p:sldId id="270" r:id="rId25"/>
  </p:sldIdLst>
  <p:sldSz cx="9144000" cy="6858000" type="screen4x3"/>
  <p:notesSz cx="6946900" cy="9207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392" y="24"/>
      </p:cViewPr>
      <p:guideLst/>
    </p:cSldViewPr>
  </p:slideViewPr>
  <p:notesTextViewPr>
    <p:cViewPr>
      <p:scale>
        <a:sx n="1" d="1"/>
        <a:sy n="1" d="1"/>
      </p:scale>
      <p:origin x="0" y="0"/>
    </p:cViewPr>
  </p:notesTextViewPr>
  <p:notesViewPr>
    <p:cSldViewPr snapToGrid="0">
      <p:cViewPr varScale="1">
        <p:scale>
          <a:sx n="83" d="100"/>
          <a:sy n="83" d="100"/>
        </p:scale>
        <p:origin x="199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0323" cy="461974"/>
          </a:xfrm>
          <a:prstGeom prst="rect">
            <a:avLst/>
          </a:prstGeom>
        </p:spPr>
        <p:txBody>
          <a:bodyPr vert="horz" lIns="91419" tIns="45709" rIns="91419" bIns="45709" rtlCol="0"/>
          <a:lstStyle>
            <a:lvl1pPr algn="l">
              <a:defRPr sz="1200"/>
            </a:lvl1pPr>
          </a:lstStyle>
          <a:p>
            <a:endParaRPr lang="en-US"/>
          </a:p>
        </p:txBody>
      </p:sp>
      <p:sp>
        <p:nvSpPr>
          <p:cNvPr id="3" name="Date Placeholder 2"/>
          <p:cNvSpPr>
            <a:spLocks noGrp="1"/>
          </p:cNvSpPr>
          <p:nvPr>
            <p:ph type="dt" sz="quarter" idx="1"/>
          </p:nvPr>
        </p:nvSpPr>
        <p:spPr>
          <a:xfrm>
            <a:off x="3934971" y="1"/>
            <a:ext cx="3010323" cy="461974"/>
          </a:xfrm>
          <a:prstGeom prst="rect">
            <a:avLst/>
          </a:prstGeom>
        </p:spPr>
        <p:txBody>
          <a:bodyPr vert="horz" lIns="91419" tIns="45709" rIns="91419" bIns="45709" rtlCol="0"/>
          <a:lstStyle>
            <a:lvl1pPr algn="r">
              <a:defRPr sz="1200"/>
            </a:lvl1pPr>
          </a:lstStyle>
          <a:p>
            <a:fld id="{25DB97C3-8DDF-47FD-BC33-94FBD4A5116F}" type="datetimeFigureOut">
              <a:rPr lang="en-US" smtClean="0"/>
              <a:t>9/19/2015</a:t>
            </a:fld>
            <a:endParaRPr lang="en-US"/>
          </a:p>
        </p:txBody>
      </p:sp>
      <p:sp>
        <p:nvSpPr>
          <p:cNvPr id="4" name="Footer Placeholder 3"/>
          <p:cNvSpPr>
            <a:spLocks noGrp="1"/>
          </p:cNvSpPr>
          <p:nvPr>
            <p:ph type="ftr" sz="quarter" idx="2"/>
          </p:nvPr>
        </p:nvSpPr>
        <p:spPr>
          <a:xfrm>
            <a:off x="1" y="8745529"/>
            <a:ext cx="3010323" cy="461973"/>
          </a:xfrm>
          <a:prstGeom prst="rect">
            <a:avLst/>
          </a:prstGeom>
        </p:spPr>
        <p:txBody>
          <a:bodyPr vert="horz" lIns="91419" tIns="45709" rIns="91419" bIns="45709" rtlCol="0" anchor="b"/>
          <a:lstStyle>
            <a:lvl1pPr algn="l">
              <a:defRPr sz="1200"/>
            </a:lvl1pPr>
          </a:lstStyle>
          <a:p>
            <a:endParaRPr lang="en-US"/>
          </a:p>
        </p:txBody>
      </p:sp>
      <p:sp>
        <p:nvSpPr>
          <p:cNvPr id="5" name="Slide Number Placeholder 4"/>
          <p:cNvSpPr>
            <a:spLocks noGrp="1"/>
          </p:cNvSpPr>
          <p:nvPr>
            <p:ph type="sldNum" sz="quarter" idx="3"/>
          </p:nvPr>
        </p:nvSpPr>
        <p:spPr>
          <a:xfrm>
            <a:off x="3934971" y="8745529"/>
            <a:ext cx="3010323" cy="461973"/>
          </a:xfrm>
          <a:prstGeom prst="rect">
            <a:avLst/>
          </a:prstGeom>
        </p:spPr>
        <p:txBody>
          <a:bodyPr vert="horz" lIns="91419" tIns="45709" rIns="91419" bIns="45709" rtlCol="0" anchor="b"/>
          <a:lstStyle>
            <a:lvl1pPr algn="r">
              <a:defRPr sz="1200"/>
            </a:lvl1pPr>
          </a:lstStyle>
          <a:p>
            <a:fld id="{241CB7CF-972D-4CEA-9134-0F086665AF6C}" type="slidenum">
              <a:rPr lang="en-US" smtClean="0"/>
              <a:t>‹#›</a:t>
            </a:fld>
            <a:endParaRPr lang="en-US"/>
          </a:p>
        </p:txBody>
      </p:sp>
    </p:spTree>
    <p:extLst>
      <p:ext uri="{BB962C8B-B14F-4D97-AF65-F5344CB8AC3E}">
        <p14:creationId xmlns:p14="http://schemas.microsoft.com/office/powerpoint/2010/main" val="1451963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0323" cy="461974"/>
          </a:xfrm>
          <a:prstGeom prst="rect">
            <a:avLst/>
          </a:prstGeom>
        </p:spPr>
        <p:txBody>
          <a:bodyPr vert="horz" lIns="91419" tIns="45709" rIns="91419" bIns="45709" rtlCol="0"/>
          <a:lstStyle>
            <a:lvl1pPr algn="l">
              <a:defRPr sz="1200"/>
            </a:lvl1pPr>
          </a:lstStyle>
          <a:p>
            <a:endParaRPr lang="en-US"/>
          </a:p>
        </p:txBody>
      </p:sp>
      <p:sp>
        <p:nvSpPr>
          <p:cNvPr id="3" name="Date Placeholder 2"/>
          <p:cNvSpPr>
            <a:spLocks noGrp="1"/>
          </p:cNvSpPr>
          <p:nvPr>
            <p:ph type="dt" idx="1"/>
          </p:nvPr>
        </p:nvSpPr>
        <p:spPr>
          <a:xfrm>
            <a:off x="3934971" y="1"/>
            <a:ext cx="3010323" cy="461974"/>
          </a:xfrm>
          <a:prstGeom prst="rect">
            <a:avLst/>
          </a:prstGeom>
        </p:spPr>
        <p:txBody>
          <a:bodyPr vert="horz" lIns="91419" tIns="45709" rIns="91419" bIns="45709" rtlCol="0"/>
          <a:lstStyle>
            <a:lvl1pPr algn="r">
              <a:defRPr sz="1200"/>
            </a:lvl1pPr>
          </a:lstStyle>
          <a:p>
            <a:fld id="{69B157B6-F087-4D6D-B25A-1287B9142DA3}" type="datetimeFigureOut">
              <a:rPr lang="en-US" smtClean="0"/>
              <a:t>9/19/2015</a:t>
            </a:fld>
            <a:endParaRPr lang="en-US"/>
          </a:p>
        </p:txBody>
      </p:sp>
      <p:sp>
        <p:nvSpPr>
          <p:cNvPr id="4" name="Slide Image Placeholder 3"/>
          <p:cNvSpPr>
            <a:spLocks noGrp="1" noRot="1" noChangeAspect="1"/>
          </p:cNvSpPr>
          <p:nvPr>
            <p:ph type="sldImg" idx="2"/>
          </p:nvPr>
        </p:nvSpPr>
        <p:spPr>
          <a:xfrm>
            <a:off x="1403350" y="1150938"/>
            <a:ext cx="4140200" cy="3106737"/>
          </a:xfrm>
          <a:prstGeom prst="rect">
            <a:avLst/>
          </a:prstGeom>
          <a:noFill/>
          <a:ln w="12700">
            <a:solidFill>
              <a:prstClr val="black"/>
            </a:solidFill>
          </a:ln>
        </p:spPr>
        <p:txBody>
          <a:bodyPr vert="horz" lIns="91419" tIns="45709" rIns="91419" bIns="45709" rtlCol="0" anchor="ctr"/>
          <a:lstStyle/>
          <a:p>
            <a:endParaRPr lang="en-US"/>
          </a:p>
        </p:txBody>
      </p:sp>
      <p:sp>
        <p:nvSpPr>
          <p:cNvPr id="5" name="Notes Placeholder 4"/>
          <p:cNvSpPr>
            <a:spLocks noGrp="1"/>
          </p:cNvSpPr>
          <p:nvPr>
            <p:ph type="body" sz="quarter" idx="3"/>
          </p:nvPr>
        </p:nvSpPr>
        <p:spPr>
          <a:xfrm>
            <a:off x="694690" y="4431110"/>
            <a:ext cx="5557520" cy="3625454"/>
          </a:xfrm>
          <a:prstGeom prst="rect">
            <a:avLst/>
          </a:prstGeom>
        </p:spPr>
        <p:txBody>
          <a:bodyPr vert="horz" lIns="91419" tIns="45709" rIns="91419" bIns="4570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45529"/>
            <a:ext cx="3010323" cy="461973"/>
          </a:xfrm>
          <a:prstGeom prst="rect">
            <a:avLst/>
          </a:prstGeom>
        </p:spPr>
        <p:txBody>
          <a:bodyPr vert="horz" lIns="91419" tIns="45709" rIns="91419" bIns="45709" rtlCol="0" anchor="b"/>
          <a:lstStyle>
            <a:lvl1pPr algn="l">
              <a:defRPr sz="1200"/>
            </a:lvl1pPr>
          </a:lstStyle>
          <a:p>
            <a:endParaRPr lang="en-US"/>
          </a:p>
        </p:txBody>
      </p:sp>
      <p:sp>
        <p:nvSpPr>
          <p:cNvPr id="7" name="Slide Number Placeholder 6"/>
          <p:cNvSpPr>
            <a:spLocks noGrp="1"/>
          </p:cNvSpPr>
          <p:nvPr>
            <p:ph type="sldNum" sz="quarter" idx="5"/>
          </p:nvPr>
        </p:nvSpPr>
        <p:spPr>
          <a:xfrm>
            <a:off x="3934971" y="8745529"/>
            <a:ext cx="3010323" cy="461973"/>
          </a:xfrm>
          <a:prstGeom prst="rect">
            <a:avLst/>
          </a:prstGeom>
        </p:spPr>
        <p:txBody>
          <a:bodyPr vert="horz" lIns="91419" tIns="45709" rIns="91419" bIns="45709" rtlCol="0" anchor="b"/>
          <a:lstStyle>
            <a:lvl1pPr algn="r">
              <a:defRPr sz="1200"/>
            </a:lvl1pPr>
          </a:lstStyle>
          <a:p>
            <a:fld id="{99BE988E-194C-42CC-A31C-FA375C787A7B}" type="slidenum">
              <a:rPr lang="en-US" smtClean="0"/>
              <a:t>‹#›</a:t>
            </a:fld>
            <a:endParaRPr lang="en-US"/>
          </a:p>
        </p:txBody>
      </p:sp>
    </p:spTree>
    <p:extLst>
      <p:ext uri="{BB962C8B-B14F-4D97-AF65-F5344CB8AC3E}">
        <p14:creationId xmlns:p14="http://schemas.microsoft.com/office/powerpoint/2010/main" val="79657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1</a:t>
            </a:fld>
            <a:endParaRPr lang="en-US"/>
          </a:p>
        </p:txBody>
      </p:sp>
    </p:spTree>
    <p:extLst>
      <p:ext uri="{BB962C8B-B14F-4D97-AF65-F5344CB8AC3E}">
        <p14:creationId xmlns:p14="http://schemas.microsoft.com/office/powerpoint/2010/main" val="2325014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E988E-194C-42CC-A31C-FA375C787A7B}" type="slidenum">
              <a:rPr lang="en-US" smtClean="0"/>
              <a:t>12</a:t>
            </a:fld>
            <a:endParaRPr lang="en-US"/>
          </a:p>
        </p:txBody>
      </p:sp>
    </p:spTree>
    <p:extLst>
      <p:ext uri="{BB962C8B-B14F-4D97-AF65-F5344CB8AC3E}">
        <p14:creationId xmlns:p14="http://schemas.microsoft.com/office/powerpoint/2010/main" val="1894195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13</a:t>
            </a:fld>
            <a:endParaRPr lang="en-US"/>
          </a:p>
        </p:txBody>
      </p:sp>
    </p:spTree>
    <p:extLst>
      <p:ext uri="{BB962C8B-B14F-4D97-AF65-F5344CB8AC3E}">
        <p14:creationId xmlns:p14="http://schemas.microsoft.com/office/powerpoint/2010/main" val="2226349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14</a:t>
            </a:fld>
            <a:endParaRPr lang="en-US"/>
          </a:p>
        </p:txBody>
      </p:sp>
    </p:spTree>
    <p:extLst>
      <p:ext uri="{BB962C8B-B14F-4D97-AF65-F5344CB8AC3E}">
        <p14:creationId xmlns:p14="http://schemas.microsoft.com/office/powerpoint/2010/main" val="3118495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15</a:t>
            </a:fld>
            <a:endParaRPr lang="en-US"/>
          </a:p>
        </p:txBody>
      </p:sp>
    </p:spTree>
    <p:extLst>
      <p:ext uri="{BB962C8B-B14F-4D97-AF65-F5344CB8AC3E}">
        <p14:creationId xmlns:p14="http://schemas.microsoft.com/office/powerpoint/2010/main" val="6979657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16</a:t>
            </a:fld>
            <a:endParaRPr lang="en-US"/>
          </a:p>
        </p:txBody>
      </p:sp>
    </p:spTree>
    <p:extLst>
      <p:ext uri="{BB962C8B-B14F-4D97-AF65-F5344CB8AC3E}">
        <p14:creationId xmlns:p14="http://schemas.microsoft.com/office/powerpoint/2010/main" val="3000247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17</a:t>
            </a:fld>
            <a:endParaRPr lang="en-US"/>
          </a:p>
        </p:txBody>
      </p:sp>
    </p:spTree>
    <p:extLst>
      <p:ext uri="{BB962C8B-B14F-4D97-AF65-F5344CB8AC3E}">
        <p14:creationId xmlns:p14="http://schemas.microsoft.com/office/powerpoint/2010/main" val="22792546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18</a:t>
            </a:fld>
            <a:endParaRPr lang="en-US"/>
          </a:p>
        </p:txBody>
      </p:sp>
    </p:spTree>
    <p:extLst>
      <p:ext uri="{BB962C8B-B14F-4D97-AF65-F5344CB8AC3E}">
        <p14:creationId xmlns:p14="http://schemas.microsoft.com/office/powerpoint/2010/main" val="11998517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19</a:t>
            </a:fld>
            <a:endParaRPr lang="en-US"/>
          </a:p>
        </p:txBody>
      </p:sp>
    </p:spTree>
    <p:extLst>
      <p:ext uri="{BB962C8B-B14F-4D97-AF65-F5344CB8AC3E}">
        <p14:creationId xmlns:p14="http://schemas.microsoft.com/office/powerpoint/2010/main" val="15561783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20</a:t>
            </a:fld>
            <a:endParaRPr lang="en-US"/>
          </a:p>
        </p:txBody>
      </p:sp>
    </p:spTree>
    <p:extLst>
      <p:ext uri="{BB962C8B-B14F-4D97-AF65-F5344CB8AC3E}">
        <p14:creationId xmlns:p14="http://schemas.microsoft.com/office/powerpoint/2010/main" val="22774695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21</a:t>
            </a:fld>
            <a:endParaRPr lang="en-US"/>
          </a:p>
        </p:txBody>
      </p:sp>
    </p:spTree>
    <p:extLst>
      <p:ext uri="{BB962C8B-B14F-4D97-AF65-F5344CB8AC3E}">
        <p14:creationId xmlns:p14="http://schemas.microsoft.com/office/powerpoint/2010/main" val="3785575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2</a:t>
            </a:fld>
            <a:endParaRPr lang="en-US"/>
          </a:p>
        </p:txBody>
      </p:sp>
    </p:spTree>
    <p:extLst>
      <p:ext uri="{BB962C8B-B14F-4D97-AF65-F5344CB8AC3E}">
        <p14:creationId xmlns:p14="http://schemas.microsoft.com/office/powerpoint/2010/main" val="8447523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22</a:t>
            </a:fld>
            <a:endParaRPr lang="en-US"/>
          </a:p>
        </p:txBody>
      </p:sp>
    </p:spTree>
    <p:extLst>
      <p:ext uri="{BB962C8B-B14F-4D97-AF65-F5344CB8AC3E}">
        <p14:creationId xmlns:p14="http://schemas.microsoft.com/office/powerpoint/2010/main" val="1995307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23</a:t>
            </a:fld>
            <a:endParaRPr lang="en-US"/>
          </a:p>
        </p:txBody>
      </p:sp>
    </p:spTree>
    <p:extLst>
      <p:ext uri="{BB962C8B-B14F-4D97-AF65-F5344CB8AC3E}">
        <p14:creationId xmlns:p14="http://schemas.microsoft.com/office/powerpoint/2010/main" val="3118599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3</a:t>
            </a:fld>
            <a:endParaRPr lang="en-US"/>
          </a:p>
        </p:txBody>
      </p:sp>
    </p:spTree>
    <p:extLst>
      <p:ext uri="{BB962C8B-B14F-4D97-AF65-F5344CB8AC3E}">
        <p14:creationId xmlns:p14="http://schemas.microsoft.com/office/powerpoint/2010/main" val="1915045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4</a:t>
            </a:fld>
            <a:endParaRPr lang="en-US"/>
          </a:p>
        </p:txBody>
      </p:sp>
    </p:spTree>
    <p:extLst>
      <p:ext uri="{BB962C8B-B14F-4D97-AF65-F5344CB8AC3E}">
        <p14:creationId xmlns:p14="http://schemas.microsoft.com/office/powerpoint/2010/main" val="1028134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5</a:t>
            </a:fld>
            <a:endParaRPr lang="en-US"/>
          </a:p>
        </p:txBody>
      </p:sp>
    </p:spTree>
    <p:extLst>
      <p:ext uri="{BB962C8B-B14F-4D97-AF65-F5344CB8AC3E}">
        <p14:creationId xmlns:p14="http://schemas.microsoft.com/office/powerpoint/2010/main" val="2070628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8</a:t>
            </a:fld>
            <a:endParaRPr lang="en-US"/>
          </a:p>
        </p:txBody>
      </p:sp>
    </p:spTree>
    <p:extLst>
      <p:ext uri="{BB962C8B-B14F-4D97-AF65-F5344CB8AC3E}">
        <p14:creationId xmlns:p14="http://schemas.microsoft.com/office/powerpoint/2010/main" val="1412244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9</a:t>
            </a:fld>
            <a:endParaRPr lang="en-US"/>
          </a:p>
        </p:txBody>
      </p:sp>
    </p:spTree>
    <p:extLst>
      <p:ext uri="{BB962C8B-B14F-4D97-AF65-F5344CB8AC3E}">
        <p14:creationId xmlns:p14="http://schemas.microsoft.com/office/powerpoint/2010/main" val="1220856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10</a:t>
            </a:fld>
            <a:endParaRPr lang="en-US"/>
          </a:p>
        </p:txBody>
      </p:sp>
    </p:spTree>
    <p:extLst>
      <p:ext uri="{BB962C8B-B14F-4D97-AF65-F5344CB8AC3E}">
        <p14:creationId xmlns:p14="http://schemas.microsoft.com/office/powerpoint/2010/main" val="3803843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E988E-194C-42CC-A31C-FA375C787A7B}" type="slidenum">
              <a:rPr lang="en-US" smtClean="0"/>
              <a:t>11</a:t>
            </a:fld>
            <a:endParaRPr lang="en-US"/>
          </a:p>
        </p:txBody>
      </p:sp>
    </p:spTree>
    <p:extLst>
      <p:ext uri="{BB962C8B-B14F-4D97-AF65-F5344CB8AC3E}">
        <p14:creationId xmlns:p14="http://schemas.microsoft.com/office/powerpoint/2010/main" val="2529242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endParaRPr lang="en-US"/>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r>
              <a:rPr lang="en-US" smtClean="0"/>
              <a:t>PMR: Learning from the MDGs: Lessons for the SDGs</a:t>
            </a:r>
            <a:endParaRPr lang="en-US"/>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A2503BDB-1446-4FDD-8BAC-513887121363}" type="slidenum">
              <a:rPr lang="en-US" smtClean="0"/>
              <a:t>‹#›</a:t>
            </a:fld>
            <a:endParaRPr lang="en-US"/>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78337" y="5950152"/>
            <a:ext cx="4626045" cy="777011"/>
          </a:xfrm>
          <a:prstGeom prst="rect">
            <a:avLst/>
          </a:prstGeom>
        </p:spPr>
      </p:pic>
    </p:spTree>
    <p:extLst>
      <p:ext uri="{BB962C8B-B14F-4D97-AF65-F5344CB8AC3E}">
        <p14:creationId xmlns:p14="http://schemas.microsoft.com/office/powerpoint/2010/main" val="26372089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a:p>
        </p:txBody>
      </p:sp>
      <p:sp>
        <p:nvSpPr>
          <p:cNvPr id="6" name="Slide Number Placeholder 5"/>
          <p:cNvSpPr>
            <a:spLocks noGrp="1"/>
          </p:cNvSpPr>
          <p:nvPr>
            <p:ph type="sldNum" sz="quarter" idx="12"/>
          </p:nvPr>
        </p:nvSpPr>
        <p:spPr/>
        <p:txBody>
          <a:bodyPr/>
          <a:lstStyle/>
          <a:p>
            <a:fld id="{A2503BDB-1446-4FDD-8BAC-513887121363}" type="slidenum">
              <a:rPr lang="en-US" smtClean="0"/>
              <a:t>‹#›</a:t>
            </a:fld>
            <a:endParaRPr lang="en-US"/>
          </a:p>
        </p:txBody>
      </p:sp>
    </p:spTree>
    <p:extLst>
      <p:ext uri="{BB962C8B-B14F-4D97-AF65-F5344CB8AC3E}">
        <p14:creationId xmlns:p14="http://schemas.microsoft.com/office/powerpoint/2010/main" val="2030778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a:p>
        </p:txBody>
      </p:sp>
      <p:sp>
        <p:nvSpPr>
          <p:cNvPr id="6" name="Slide Number Placeholder 5"/>
          <p:cNvSpPr>
            <a:spLocks noGrp="1"/>
          </p:cNvSpPr>
          <p:nvPr>
            <p:ph type="sldNum" sz="quarter" idx="12"/>
          </p:nvPr>
        </p:nvSpPr>
        <p:spPr/>
        <p:txBody>
          <a:bodyPr/>
          <a:lstStyle/>
          <a:p>
            <a:fld id="{A2503BDB-1446-4FDD-8BAC-513887121363}" type="slidenum">
              <a:rPr lang="en-US" smtClean="0"/>
              <a:t>‹#›</a:t>
            </a:fld>
            <a:endParaRPr lang="en-US"/>
          </a:p>
        </p:txBody>
      </p:sp>
    </p:spTree>
    <p:extLst>
      <p:ext uri="{BB962C8B-B14F-4D97-AF65-F5344CB8AC3E}">
        <p14:creationId xmlns:p14="http://schemas.microsoft.com/office/powerpoint/2010/main" val="4137065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rot="16200000">
            <a:off x="6533841" y="2445836"/>
            <a:ext cx="4537544" cy="377392"/>
          </a:xfrm>
        </p:spPr>
        <p:txBody>
          <a:bodyPr/>
          <a:lstStyle>
            <a:lvl1pPr algn="r">
              <a:defRPr sz="1100" i="1"/>
            </a:lvl1pPr>
          </a:lstStyle>
          <a:p>
            <a:r>
              <a:rPr lang="en-US" smtClean="0"/>
              <a:t>PMR: Learning from the MDGs: Lessons for the SDGs</a:t>
            </a:r>
            <a:endParaRPr lang="en-US" dirty="0"/>
          </a:p>
        </p:txBody>
      </p:sp>
      <p:sp>
        <p:nvSpPr>
          <p:cNvPr id="6" name="Slide Number Placeholder 5"/>
          <p:cNvSpPr>
            <a:spLocks noGrp="1"/>
          </p:cNvSpPr>
          <p:nvPr>
            <p:ph type="sldNum" sz="quarter" idx="12"/>
          </p:nvPr>
        </p:nvSpPr>
        <p:spPr/>
        <p:txBody>
          <a:bodyPr/>
          <a:lstStyle/>
          <a:p>
            <a:fld id="{A2503BDB-1446-4FDD-8BAC-513887121363}"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78690" y="5539409"/>
            <a:ext cx="412617" cy="487638"/>
          </a:xfrm>
          <a:prstGeom prst="rect">
            <a:avLst/>
          </a:prstGeom>
        </p:spPr>
      </p:pic>
    </p:spTree>
    <p:extLst>
      <p:ext uri="{BB962C8B-B14F-4D97-AF65-F5344CB8AC3E}">
        <p14:creationId xmlns:p14="http://schemas.microsoft.com/office/powerpoint/2010/main" val="2074136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smtClean="0"/>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a:p>
        </p:txBody>
      </p:sp>
      <p:sp>
        <p:nvSpPr>
          <p:cNvPr id="6" name="Slide Number Placeholder 5"/>
          <p:cNvSpPr>
            <a:spLocks noGrp="1"/>
          </p:cNvSpPr>
          <p:nvPr>
            <p:ph type="sldNum" sz="quarter" idx="12"/>
          </p:nvPr>
        </p:nvSpPr>
        <p:spPr/>
        <p:txBody>
          <a:bodyPr/>
          <a:lstStyle/>
          <a:p>
            <a:fld id="{A2503BDB-1446-4FDD-8BAC-513887121363}" type="slidenum">
              <a:rPr lang="en-US" smtClean="0"/>
              <a:t>‹#›</a:t>
            </a:fld>
            <a:endParaRPr lang="en-US"/>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47075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PMR: Learning from the MDGs: Lessons for the SDGs</a:t>
            </a:r>
            <a:endParaRPr lang="en-US"/>
          </a:p>
        </p:txBody>
      </p:sp>
      <p:sp>
        <p:nvSpPr>
          <p:cNvPr id="7" name="Slide Number Placeholder 6"/>
          <p:cNvSpPr>
            <a:spLocks noGrp="1"/>
          </p:cNvSpPr>
          <p:nvPr>
            <p:ph type="sldNum" sz="quarter" idx="12"/>
          </p:nvPr>
        </p:nvSpPr>
        <p:spPr/>
        <p:txBody>
          <a:bodyPr/>
          <a:lstStyle/>
          <a:p>
            <a:fld id="{A2503BDB-1446-4FDD-8BAC-513887121363}" type="slidenum">
              <a:rPr lang="en-US" smtClean="0"/>
              <a:t>‹#›</a:t>
            </a:fld>
            <a:endParaRPr lang="en-US"/>
          </a:p>
        </p:txBody>
      </p:sp>
    </p:spTree>
    <p:extLst>
      <p:ext uri="{BB962C8B-B14F-4D97-AF65-F5344CB8AC3E}">
        <p14:creationId xmlns:p14="http://schemas.microsoft.com/office/powerpoint/2010/main" val="406671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smtClean="0"/>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PMR: Learning from the MDGs: Lessons for the SDGs</a:t>
            </a:r>
            <a:endParaRPr lang="en-US"/>
          </a:p>
        </p:txBody>
      </p:sp>
      <p:sp>
        <p:nvSpPr>
          <p:cNvPr id="9" name="Slide Number Placeholder 8"/>
          <p:cNvSpPr>
            <a:spLocks noGrp="1"/>
          </p:cNvSpPr>
          <p:nvPr>
            <p:ph type="sldNum" sz="quarter" idx="12"/>
          </p:nvPr>
        </p:nvSpPr>
        <p:spPr/>
        <p:txBody>
          <a:bodyPr/>
          <a:lstStyle/>
          <a:p>
            <a:fld id="{A2503BDB-1446-4FDD-8BAC-513887121363}" type="slidenum">
              <a:rPr lang="en-US" smtClean="0"/>
              <a:t>‹#›</a:t>
            </a:fld>
            <a:endParaRPr lang="en-US"/>
          </a:p>
        </p:txBody>
      </p:sp>
    </p:spTree>
    <p:extLst>
      <p:ext uri="{BB962C8B-B14F-4D97-AF65-F5344CB8AC3E}">
        <p14:creationId xmlns:p14="http://schemas.microsoft.com/office/powerpoint/2010/main" val="4111852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PMR: Learning from the MDGs: Lessons for the SDGs</a:t>
            </a:r>
            <a:endParaRPr lang="en-US"/>
          </a:p>
        </p:txBody>
      </p:sp>
      <p:sp>
        <p:nvSpPr>
          <p:cNvPr id="5" name="Slide Number Placeholder 4"/>
          <p:cNvSpPr>
            <a:spLocks noGrp="1"/>
          </p:cNvSpPr>
          <p:nvPr>
            <p:ph type="sldNum" sz="quarter" idx="12"/>
          </p:nvPr>
        </p:nvSpPr>
        <p:spPr/>
        <p:txBody>
          <a:bodyPr/>
          <a:lstStyle/>
          <a:p>
            <a:fld id="{A2503BDB-1446-4FDD-8BAC-513887121363}" type="slidenum">
              <a:rPr lang="en-US" smtClean="0"/>
              <a:t>‹#›</a:t>
            </a:fld>
            <a:endParaRPr lang="en-US"/>
          </a:p>
        </p:txBody>
      </p:sp>
    </p:spTree>
    <p:extLst>
      <p:ext uri="{BB962C8B-B14F-4D97-AF65-F5344CB8AC3E}">
        <p14:creationId xmlns:p14="http://schemas.microsoft.com/office/powerpoint/2010/main" val="31123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PMR: Learning from the MDGs: Lessons for the SDGs</a:t>
            </a:r>
            <a:endParaRPr lang="en-US"/>
          </a:p>
        </p:txBody>
      </p:sp>
      <p:sp>
        <p:nvSpPr>
          <p:cNvPr id="4" name="Slide Number Placeholder 3"/>
          <p:cNvSpPr>
            <a:spLocks noGrp="1"/>
          </p:cNvSpPr>
          <p:nvPr>
            <p:ph type="sldNum" sz="quarter" idx="12"/>
          </p:nvPr>
        </p:nvSpPr>
        <p:spPr/>
        <p:txBody>
          <a:bodyPr/>
          <a:lstStyle/>
          <a:p>
            <a:fld id="{A2503BDB-1446-4FDD-8BAC-513887121363}" type="slidenum">
              <a:rPr lang="en-US" smtClean="0"/>
              <a:t>‹#›</a:t>
            </a:fld>
            <a:endParaRPr lang="en-US"/>
          </a:p>
        </p:txBody>
      </p:sp>
    </p:spTree>
    <p:extLst>
      <p:ext uri="{BB962C8B-B14F-4D97-AF65-F5344CB8AC3E}">
        <p14:creationId xmlns:p14="http://schemas.microsoft.com/office/powerpoint/2010/main" val="2898516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PMR: Learning from the MDGs: Lessons for the SDGs</a:t>
            </a:r>
            <a:endParaRPr lang="en-US"/>
          </a:p>
        </p:txBody>
      </p:sp>
      <p:sp>
        <p:nvSpPr>
          <p:cNvPr id="7" name="Slide Number Placeholder 6"/>
          <p:cNvSpPr>
            <a:spLocks noGrp="1"/>
          </p:cNvSpPr>
          <p:nvPr>
            <p:ph type="sldNum" sz="quarter" idx="12"/>
          </p:nvPr>
        </p:nvSpPr>
        <p:spPr/>
        <p:txBody>
          <a:bodyPr/>
          <a:lstStyle/>
          <a:p>
            <a:fld id="{A2503BDB-1446-4FDD-8BAC-513887121363}" type="slidenum">
              <a:rPr lang="en-US" smtClean="0"/>
              <a:t>‹#›</a:t>
            </a:fld>
            <a:endParaRPr lang="en-US"/>
          </a:p>
        </p:txBody>
      </p:sp>
    </p:spTree>
    <p:extLst>
      <p:ext uri="{BB962C8B-B14F-4D97-AF65-F5344CB8AC3E}">
        <p14:creationId xmlns:p14="http://schemas.microsoft.com/office/powerpoint/2010/main" val="2458065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PMR: Learning from the MDGs: Lessons for the SDGs</a:t>
            </a:r>
            <a:endParaRPr lang="en-US"/>
          </a:p>
        </p:txBody>
      </p:sp>
      <p:sp>
        <p:nvSpPr>
          <p:cNvPr id="7" name="Slide Number Placeholder 6"/>
          <p:cNvSpPr>
            <a:spLocks noGrp="1"/>
          </p:cNvSpPr>
          <p:nvPr>
            <p:ph type="sldNum" sz="quarter" idx="12"/>
          </p:nvPr>
        </p:nvSpPr>
        <p:spPr/>
        <p:txBody>
          <a:bodyPr/>
          <a:lstStyle/>
          <a:p>
            <a:fld id="{A2503BDB-1446-4FDD-8BAC-513887121363}" type="slidenum">
              <a:rPr lang="en-US" smtClean="0"/>
              <a:t>‹#›</a:t>
            </a:fld>
            <a:endParaRPr lang="en-US"/>
          </a:p>
        </p:txBody>
      </p:sp>
    </p:spTree>
    <p:extLst>
      <p:ext uri="{BB962C8B-B14F-4D97-AF65-F5344CB8AC3E}">
        <p14:creationId xmlns:p14="http://schemas.microsoft.com/office/powerpoint/2010/main" val="3492423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endParaRPr lang="en-US"/>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r>
              <a:rPr lang="en-US" smtClean="0"/>
              <a:t>PMR: Learning from the MDGs: Lessons for the SDGs</a:t>
            </a:r>
            <a:endParaRPr lang="en-US"/>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A2503BDB-1446-4FDD-8BAC-513887121363}" type="slidenum">
              <a:rPr lang="en-US" smtClean="0"/>
              <a:t>‹#›</a:t>
            </a:fld>
            <a:endParaRPr lang="en-US"/>
          </a:p>
        </p:txBody>
      </p:sp>
    </p:spTree>
    <p:extLst>
      <p:ext uri="{BB962C8B-B14F-4D97-AF65-F5344CB8AC3E}">
        <p14:creationId xmlns:p14="http://schemas.microsoft.com/office/powerpoint/2010/main" val="48258382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dt="0"/>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pd.org.bd/wp-content/uploads/2013/09/Attaining-the-MDGs-in-LDC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5665" y="3214702"/>
            <a:ext cx="7499902" cy="1088175"/>
          </a:xfrm>
        </p:spPr>
        <p:txBody>
          <a:bodyPr>
            <a:normAutofit/>
          </a:bodyPr>
          <a:lstStyle/>
          <a:p>
            <a:pPr algn="ctr"/>
            <a:r>
              <a:rPr lang="en-US" sz="3200" dirty="0" smtClean="0"/>
              <a:t>Learning from the MDGs: </a:t>
            </a:r>
            <a:br>
              <a:rPr lang="en-US" sz="3200" dirty="0" smtClean="0"/>
            </a:br>
            <a:r>
              <a:rPr lang="en-US" sz="3200" dirty="0" smtClean="0"/>
              <a:t>Lessons for the SDGs</a:t>
            </a:r>
            <a:endParaRPr lang="en-US" sz="3200" dirty="0"/>
          </a:p>
        </p:txBody>
      </p:sp>
      <p:sp>
        <p:nvSpPr>
          <p:cNvPr id="3" name="Subtitle 2"/>
          <p:cNvSpPr>
            <a:spLocks noGrp="1"/>
          </p:cNvSpPr>
          <p:nvPr>
            <p:ph type="subTitle" idx="1"/>
          </p:nvPr>
        </p:nvSpPr>
        <p:spPr>
          <a:xfrm>
            <a:off x="1105665" y="3979241"/>
            <a:ext cx="7063740" cy="1892926"/>
          </a:xfrm>
        </p:spPr>
        <p:txBody>
          <a:bodyPr>
            <a:normAutofit/>
          </a:bodyPr>
          <a:lstStyle/>
          <a:p>
            <a:pPr algn="ctr">
              <a:lnSpc>
                <a:spcPct val="100000"/>
              </a:lnSpc>
              <a:spcBef>
                <a:spcPts val="0"/>
              </a:spcBef>
              <a:spcAft>
                <a:spcPts val="600"/>
              </a:spcAft>
            </a:pPr>
            <a:endParaRPr lang="en-US" sz="2200" i="1" dirty="0"/>
          </a:p>
          <a:p>
            <a:pPr algn="ctr">
              <a:lnSpc>
                <a:spcPct val="100000"/>
              </a:lnSpc>
              <a:spcBef>
                <a:spcPts val="0"/>
              </a:spcBef>
              <a:spcAft>
                <a:spcPts val="600"/>
              </a:spcAft>
            </a:pPr>
            <a:r>
              <a:rPr lang="en-US" sz="2200" dirty="0" smtClean="0"/>
              <a:t>Presentation by</a:t>
            </a:r>
          </a:p>
          <a:p>
            <a:pPr algn="ctr">
              <a:lnSpc>
                <a:spcPct val="100000"/>
              </a:lnSpc>
              <a:spcBef>
                <a:spcPts val="0"/>
              </a:spcBef>
              <a:spcAft>
                <a:spcPts val="600"/>
              </a:spcAft>
            </a:pPr>
            <a:r>
              <a:rPr lang="en-US" b="1" i="1" dirty="0" smtClean="0"/>
              <a:t>Professor </a:t>
            </a:r>
            <a:r>
              <a:rPr lang="en-US" b="1" i="1" dirty="0" err="1" smtClean="0"/>
              <a:t>Mustafizur</a:t>
            </a:r>
            <a:r>
              <a:rPr lang="en-US" b="1" i="1" dirty="0" smtClean="0"/>
              <a:t> Rahman</a:t>
            </a:r>
          </a:p>
          <a:p>
            <a:pPr algn="ctr">
              <a:lnSpc>
                <a:spcPct val="100000"/>
              </a:lnSpc>
              <a:spcBef>
                <a:spcPts val="0"/>
              </a:spcBef>
              <a:spcAft>
                <a:spcPts val="600"/>
              </a:spcAft>
            </a:pPr>
            <a:r>
              <a:rPr lang="en-US" sz="2200" dirty="0" smtClean="0"/>
              <a:t>Executive Director, CPD</a:t>
            </a:r>
          </a:p>
        </p:txBody>
      </p:sp>
      <p:sp>
        <p:nvSpPr>
          <p:cNvPr id="4" name="Title 1"/>
          <p:cNvSpPr txBox="1">
            <a:spLocks/>
          </p:cNvSpPr>
          <p:nvPr/>
        </p:nvSpPr>
        <p:spPr>
          <a:xfrm>
            <a:off x="428626" y="128590"/>
            <a:ext cx="8486774" cy="2943232"/>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6600" kern="1200" spc="-50" baseline="0">
                <a:solidFill>
                  <a:schemeClr val="tx1"/>
                </a:solidFill>
                <a:latin typeface="+mj-lt"/>
                <a:ea typeface="+mj-ea"/>
                <a:cs typeface="+mj-cs"/>
              </a:defRPr>
            </a:lvl1pPr>
          </a:lstStyle>
          <a:p>
            <a:pPr algn="ctr"/>
            <a:r>
              <a:rPr lang="en-US" sz="2000" dirty="0" smtClean="0"/>
              <a:t>Special Seminar </a:t>
            </a:r>
          </a:p>
          <a:p>
            <a:pPr algn="ctr"/>
            <a:r>
              <a:rPr lang="en-US" sz="2000" dirty="0" smtClean="0"/>
              <a:t>on </a:t>
            </a:r>
          </a:p>
          <a:p>
            <a:pPr algn="ctr"/>
            <a:r>
              <a:rPr lang="en-US" sz="2700" i="1" dirty="0" smtClean="0"/>
              <a:t>Moving from MDGs to SDGs:</a:t>
            </a:r>
          </a:p>
          <a:p>
            <a:pPr algn="ctr"/>
            <a:r>
              <a:rPr lang="en-US" sz="2700" i="1" dirty="0" smtClean="0"/>
              <a:t>Bangladesh Experience and Expectation</a:t>
            </a:r>
          </a:p>
          <a:p>
            <a:pPr algn="ctr"/>
            <a:endParaRPr lang="en-US" sz="2700" i="1" dirty="0" smtClean="0"/>
          </a:p>
          <a:p>
            <a:pPr algn="ctr"/>
            <a:r>
              <a:rPr lang="en-US" sz="2100" dirty="0" err="1" smtClean="0"/>
              <a:t>Organised</a:t>
            </a:r>
            <a:r>
              <a:rPr lang="en-US" sz="2100" dirty="0" smtClean="0"/>
              <a:t> by</a:t>
            </a:r>
          </a:p>
          <a:p>
            <a:pPr algn="ctr"/>
            <a:r>
              <a:rPr lang="en-US" sz="2200" dirty="0" smtClean="0"/>
              <a:t>Bangladesh Institute of International and Strategic Studies (BIISS)</a:t>
            </a:r>
          </a:p>
          <a:p>
            <a:pPr algn="ctr"/>
            <a:endParaRPr lang="en-US" sz="2700" i="1" dirty="0" smtClean="0"/>
          </a:p>
          <a:p>
            <a:pPr algn="ctr"/>
            <a:r>
              <a:rPr lang="en-US" sz="2200" i="1" dirty="0"/>
              <a:t>Dhaka: 17 September </a:t>
            </a:r>
            <a:r>
              <a:rPr lang="en-US" sz="2200" i="1" dirty="0" smtClean="0"/>
              <a:t>2015</a:t>
            </a:r>
            <a:endParaRPr lang="en-US" sz="2200" i="1" dirty="0"/>
          </a:p>
        </p:txBody>
      </p:sp>
    </p:spTree>
    <p:extLst>
      <p:ext uri="{BB962C8B-B14F-4D97-AF65-F5344CB8AC3E}">
        <p14:creationId xmlns:p14="http://schemas.microsoft.com/office/powerpoint/2010/main" val="200316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345" y="212652"/>
            <a:ext cx="7907540" cy="744611"/>
          </a:xfrm>
        </p:spPr>
        <p:txBody>
          <a:bodyPr>
            <a:normAutofit/>
          </a:bodyPr>
          <a:lstStyle/>
          <a:p>
            <a:r>
              <a:rPr lang="en-US" dirty="0" smtClean="0">
                <a:solidFill>
                  <a:srgbClr val="002060"/>
                </a:solidFill>
              </a:rPr>
              <a:t>Learning </a:t>
            </a:r>
            <a:r>
              <a:rPr lang="en-US" dirty="0">
                <a:solidFill>
                  <a:srgbClr val="002060"/>
                </a:solidFill>
              </a:rPr>
              <a:t>from </a:t>
            </a:r>
            <a:r>
              <a:rPr lang="en-US" dirty="0" smtClean="0">
                <a:solidFill>
                  <a:srgbClr val="002060"/>
                </a:solidFill>
              </a:rPr>
              <a:t>the MDGs</a:t>
            </a:r>
            <a:endParaRPr lang="en-US" dirty="0">
              <a:solidFill>
                <a:srgbClr val="002060"/>
              </a:solidFill>
            </a:endParaRPr>
          </a:p>
        </p:txBody>
      </p:sp>
      <p:sp>
        <p:nvSpPr>
          <p:cNvPr id="3" name="Content Placeholder 2"/>
          <p:cNvSpPr>
            <a:spLocks noGrp="1"/>
          </p:cNvSpPr>
          <p:nvPr>
            <p:ph idx="1"/>
          </p:nvPr>
        </p:nvSpPr>
        <p:spPr>
          <a:xfrm>
            <a:off x="308345" y="1128712"/>
            <a:ext cx="7907540" cy="5516637"/>
          </a:xfrm>
        </p:spPr>
        <p:txBody>
          <a:bodyPr>
            <a:noAutofit/>
          </a:bodyPr>
          <a:lstStyle/>
          <a:p>
            <a:pPr marL="0" indent="0">
              <a:lnSpc>
                <a:spcPct val="100000"/>
              </a:lnSpc>
              <a:spcBef>
                <a:spcPts val="0"/>
              </a:spcBef>
              <a:spcAft>
                <a:spcPts val="600"/>
              </a:spcAft>
              <a:buNone/>
            </a:pPr>
            <a:r>
              <a:rPr lang="en-US" sz="2000" b="1" i="1" dirty="0" smtClean="0"/>
              <a:t>One can discern an increasing trend </a:t>
            </a:r>
            <a:r>
              <a:rPr lang="en-US" sz="2000" b="1" i="1" dirty="0"/>
              <a:t>in Bangladesh’s policy documents to address areas relevant to </a:t>
            </a:r>
            <a:r>
              <a:rPr lang="en-US" sz="2000" b="1" i="1" dirty="0" smtClean="0"/>
              <a:t>MDGs</a:t>
            </a:r>
            <a:endParaRPr lang="en-US" sz="2000" b="1" i="1" dirty="0"/>
          </a:p>
          <a:p>
            <a:pPr>
              <a:lnSpc>
                <a:spcPct val="100000"/>
              </a:lnSpc>
              <a:spcBef>
                <a:spcPts val="0"/>
              </a:spcBef>
              <a:spcAft>
                <a:spcPts val="600"/>
              </a:spcAft>
              <a:buFont typeface="Wingdings" panose="05000000000000000000" pitchFamily="2" charset="2"/>
              <a:buChar char="§"/>
            </a:pPr>
            <a:r>
              <a:rPr lang="en-US" sz="2000" dirty="0" smtClean="0"/>
              <a:t>Bangladesh has traditionally focused on a number of MDG-related areas, even before the inception of MDGs. </a:t>
            </a:r>
          </a:p>
          <a:p>
            <a:pPr lvl="0">
              <a:lnSpc>
                <a:spcPct val="100000"/>
              </a:lnSpc>
              <a:spcBef>
                <a:spcPts val="0"/>
              </a:spcBef>
              <a:spcAft>
                <a:spcPts val="600"/>
              </a:spcAft>
              <a:buFont typeface="Wingdings" panose="05000000000000000000" pitchFamily="2" charset="2"/>
              <a:buChar char="§"/>
            </a:pPr>
            <a:r>
              <a:rPr lang="en-US" sz="2000" dirty="0" smtClean="0"/>
              <a:t>Development </a:t>
            </a:r>
            <a:r>
              <a:rPr lang="en-US" sz="2000" dirty="0"/>
              <a:t>plans that were formulated before the adoption of the MDGs had already identified and incorporated a number of MDG-relevant areas to be accorded high policy priority in Bangladesh.</a:t>
            </a:r>
          </a:p>
          <a:p>
            <a:pPr>
              <a:lnSpc>
                <a:spcPct val="100000"/>
              </a:lnSpc>
              <a:spcBef>
                <a:spcPts val="0"/>
              </a:spcBef>
              <a:spcAft>
                <a:spcPts val="600"/>
              </a:spcAft>
              <a:buFont typeface="Wingdings" panose="05000000000000000000" pitchFamily="2" charset="2"/>
              <a:buChar char="§"/>
            </a:pPr>
            <a:r>
              <a:rPr lang="en-US" sz="2000" dirty="0" smtClean="0"/>
              <a:t>Among the nine (major) selected </a:t>
            </a:r>
            <a:r>
              <a:rPr lang="en-US" sz="2000" dirty="0"/>
              <a:t>MDG indicators that were selected for </a:t>
            </a:r>
            <a:r>
              <a:rPr lang="en-US" sz="2000" dirty="0" smtClean="0"/>
              <a:t>a CPD study</a:t>
            </a:r>
            <a:r>
              <a:rPr lang="en-US" sz="2000" dirty="0"/>
              <a:t>, Bangladesh gave priority </a:t>
            </a:r>
            <a:r>
              <a:rPr lang="en-US" sz="2000" dirty="0" smtClean="0"/>
              <a:t>to </a:t>
            </a:r>
            <a:r>
              <a:rPr lang="en-US" sz="2000" dirty="0"/>
              <a:t>seven in its pre-MDGs Development Plan, the </a:t>
            </a:r>
            <a:r>
              <a:rPr lang="en-US" sz="2000" b="1" dirty="0"/>
              <a:t>Fifth Five Year Plan (1997-2002)</a:t>
            </a:r>
            <a:r>
              <a:rPr lang="en-US" sz="2000" dirty="0"/>
              <a:t>. </a:t>
            </a:r>
          </a:p>
          <a:p>
            <a:pPr lvl="1">
              <a:lnSpc>
                <a:spcPct val="100000"/>
              </a:lnSpc>
              <a:spcBef>
                <a:spcPts val="0"/>
              </a:spcBef>
              <a:spcAft>
                <a:spcPts val="600"/>
              </a:spcAft>
              <a:buFont typeface="Wingdings" panose="05000000000000000000" pitchFamily="2" charset="2"/>
              <a:buChar char="Ø"/>
            </a:pPr>
            <a:r>
              <a:rPr lang="en-US" sz="2000" dirty="0" smtClean="0"/>
              <a:t>For four indicators quantitative targets were set.</a:t>
            </a:r>
          </a:p>
          <a:p>
            <a:pPr lvl="1">
              <a:lnSpc>
                <a:spcPct val="100000"/>
              </a:lnSpc>
              <a:spcBef>
                <a:spcPts val="0"/>
              </a:spcBef>
              <a:spcAft>
                <a:spcPts val="600"/>
              </a:spcAft>
              <a:buFont typeface="Wingdings" panose="05000000000000000000" pitchFamily="2" charset="2"/>
              <a:buChar char="Ø"/>
            </a:pPr>
            <a:r>
              <a:rPr lang="en-US" sz="2000" dirty="0" smtClean="0"/>
              <a:t>However</a:t>
            </a:r>
            <a:r>
              <a:rPr lang="en-US" sz="2000" dirty="0"/>
              <a:t>, specific targets were not set for three issues (gender disparity in primary and secondary education; prevalence of HIV/AIDS, malaria and tuberculosis; forest coverage). </a:t>
            </a:r>
            <a:endParaRPr lang="en-US" sz="2000" dirty="0" smtClean="0"/>
          </a:p>
        </p:txBody>
      </p:sp>
      <p:sp>
        <p:nvSpPr>
          <p:cNvPr id="4" name="Slide Number Placeholder 3"/>
          <p:cNvSpPr>
            <a:spLocks noGrp="1"/>
          </p:cNvSpPr>
          <p:nvPr>
            <p:ph type="sldNum" sz="quarter" idx="12"/>
          </p:nvPr>
        </p:nvSpPr>
        <p:spPr/>
        <p:txBody>
          <a:bodyPr/>
          <a:lstStyle/>
          <a:p>
            <a:fld id="{A2503BDB-1446-4FDD-8BAC-513887121363}" type="slidenum">
              <a:rPr lang="en-US" smtClean="0"/>
              <a:t>10</a:t>
            </a:fld>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a:p>
        </p:txBody>
      </p:sp>
    </p:spTree>
    <p:extLst>
      <p:ext uri="{BB962C8B-B14F-4D97-AF65-F5344CB8AC3E}">
        <p14:creationId xmlns:p14="http://schemas.microsoft.com/office/powerpoint/2010/main" val="458119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345" y="212652"/>
            <a:ext cx="7907540" cy="630311"/>
          </a:xfrm>
        </p:spPr>
        <p:txBody>
          <a:bodyPr>
            <a:normAutofit fontScale="90000"/>
          </a:bodyPr>
          <a:lstStyle/>
          <a:p>
            <a:r>
              <a:rPr lang="en-US" dirty="0" smtClean="0">
                <a:solidFill>
                  <a:srgbClr val="002060"/>
                </a:solidFill>
              </a:rPr>
              <a:t>Learning from the </a:t>
            </a:r>
            <a:r>
              <a:rPr lang="en-US" dirty="0">
                <a:solidFill>
                  <a:srgbClr val="002060"/>
                </a:solidFill>
              </a:rPr>
              <a:t>MDGs</a:t>
            </a:r>
          </a:p>
        </p:txBody>
      </p:sp>
      <p:sp>
        <p:nvSpPr>
          <p:cNvPr id="3" name="Content Placeholder 2"/>
          <p:cNvSpPr>
            <a:spLocks noGrp="1"/>
          </p:cNvSpPr>
          <p:nvPr>
            <p:ph idx="1"/>
          </p:nvPr>
        </p:nvSpPr>
        <p:spPr>
          <a:xfrm>
            <a:off x="308345" y="971550"/>
            <a:ext cx="7907540" cy="5673799"/>
          </a:xfrm>
        </p:spPr>
        <p:txBody>
          <a:bodyPr>
            <a:noAutofit/>
          </a:bodyPr>
          <a:lstStyle/>
          <a:p>
            <a:pPr>
              <a:lnSpc>
                <a:spcPct val="100000"/>
              </a:lnSpc>
              <a:spcBef>
                <a:spcPts val="0"/>
              </a:spcBef>
              <a:spcAft>
                <a:spcPts val="600"/>
              </a:spcAft>
              <a:buFont typeface="Wingdings" panose="05000000000000000000" pitchFamily="2" charset="2"/>
              <a:buChar char="§"/>
            </a:pPr>
            <a:r>
              <a:rPr lang="en-US" sz="2000" dirty="0"/>
              <a:t>The study further found that </a:t>
            </a:r>
            <a:r>
              <a:rPr lang="en-US" sz="2000" dirty="0" smtClean="0"/>
              <a:t>eight </a:t>
            </a:r>
            <a:r>
              <a:rPr lang="en-US" sz="2000" dirty="0"/>
              <a:t>out of the nine identified MDG targets were addressed in </a:t>
            </a:r>
            <a:r>
              <a:rPr lang="en-US" sz="2000" b="1" dirty="0"/>
              <a:t>Poverty Reduction Strategy Paper (PRSP I, 2005)</a:t>
            </a:r>
            <a:r>
              <a:rPr lang="en-US" sz="2000" dirty="0"/>
              <a:t>. </a:t>
            </a:r>
          </a:p>
          <a:p>
            <a:pPr lvl="1">
              <a:lnSpc>
                <a:spcPct val="100000"/>
              </a:lnSpc>
              <a:spcBef>
                <a:spcPts val="0"/>
              </a:spcBef>
              <a:spcAft>
                <a:spcPts val="600"/>
              </a:spcAft>
              <a:buFont typeface="Wingdings" panose="05000000000000000000" pitchFamily="2" charset="2"/>
              <a:buChar char="Ø"/>
            </a:pPr>
            <a:r>
              <a:rPr lang="en-US" sz="2000" dirty="0"/>
              <a:t>However, no specific commitments were made in the strategy for two MDG issues (adult literacy and </a:t>
            </a:r>
            <a:r>
              <a:rPr lang="en-US" sz="2000" dirty="0" smtClean="0"/>
              <a:t>HIV</a:t>
            </a:r>
            <a:r>
              <a:rPr lang="en-US" sz="2000" dirty="0"/>
              <a:t>/ AIDS). </a:t>
            </a:r>
          </a:p>
          <a:p>
            <a:pPr>
              <a:lnSpc>
                <a:spcPct val="100000"/>
              </a:lnSpc>
              <a:spcBef>
                <a:spcPts val="0"/>
              </a:spcBef>
              <a:spcAft>
                <a:spcPts val="600"/>
              </a:spcAft>
              <a:buFont typeface="Wingdings" panose="05000000000000000000" pitchFamily="2" charset="2"/>
              <a:buChar char="§"/>
            </a:pPr>
            <a:r>
              <a:rPr lang="en-US" sz="2000" b="1" dirty="0" smtClean="0"/>
              <a:t>The </a:t>
            </a:r>
            <a:r>
              <a:rPr lang="en-US" sz="2000" b="1" dirty="0"/>
              <a:t>Sixth Five Year Plan (SFYP) (2011-2015)</a:t>
            </a:r>
            <a:r>
              <a:rPr lang="en-US" sz="2000" dirty="0"/>
              <a:t> of Bangladesh was the final national development plan during the MDG period which came to its closure in 2015. </a:t>
            </a:r>
          </a:p>
          <a:p>
            <a:pPr lvl="0">
              <a:lnSpc>
                <a:spcPct val="100000"/>
              </a:lnSpc>
              <a:spcBef>
                <a:spcPts val="0"/>
              </a:spcBef>
              <a:spcAft>
                <a:spcPts val="600"/>
              </a:spcAft>
              <a:buFont typeface="Wingdings" panose="05000000000000000000" pitchFamily="2" charset="2"/>
              <a:buChar char="§"/>
            </a:pPr>
            <a:r>
              <a:rPr lang="en-US" sz="2000" dirty="0"/>
              <a:t>Bangladesh continued to address same number of MDG targets in SFYP as it did for PRSP I. </a:t>
            </a:r>
          </a:p>
          <a:p>
            <a:pPr lvl="1">
              <a:lnSpc>
                <a:spcPct val="100000"/>
              </a:lnSpc>
              <a:spcBef>
                <a:spcPts val="0"/>
              </a:spcBef>
              <a:spcAft>
                <a:spcPts val="600"/>
              </a:spcAft>
              <a:buFont typeface="Wingdings" panose="05000000000000000000" pitchFamily="2" charset="2"/>
              <a:buChar char="Ø"/>
            </a:pPr>
            <a:r>
              <a:rPr lang="en-US" sz="2000" dirty="0">
                <a:solidFill>
                  <a:schemeClr val="tx1"/>
                </a:solidFill>
              </a:rPr>
              <a:t>Bangladesh had set specific target in </a:t>
            </a:r>
            <a:r>
              <a:rPr lang="en-US" sz="2000" dirty="0" smtClean="0">
                <a:solidFill>
                  <a:schemeClr val="tx1"/>
                </a:solidFill>
              </a:rPr>
              <a:t>seven MDG areas. Interestingly, </a:t>
            </a:r>
            <a:r>
              <a:rPr lang="en-US" sz="2000" dirty="0">
                <a:solidFill>
                  <a:schemeClr val="tx1"/>
                </a:solidFill>
              </a:rPr>
              <a:t>to address the issue of forest coverage, an additional target (increase productive forest coverage by </a:t>
            </a:r>
            <a:r>
              <a:rPr lang="en-US" sz="2000" dirty="0" smtClean="0">
                <a:solidFill>
                  <a:schemeClr val="tx1"/>
                </a:solidFill>
              </a:rPr>
              <a:t>2%) </a:t>
            </a:r>
            <a:r>
              <a:rPr lang="en-US" sz="2000" dirty="0">
                <a:solidFill>
                  <a:schemeClr val="tx1"/>
                </a:solidFill>
              </a:rPr>
              <a:t>was adopted in SFYP. </a:t>
            </a:r>
          </a:p>
          <a:p>
            <a:pPr marL="0" indent="0">
              <a:lnSpc>
                <a:spcPct val="100000"/>
              </a:lnSpc>
              <a:spcBef>
                <a:spcPts val="0"/>
              </a:spcBef>
              <a:spcAft>
                <a:spcPts val="600"/>
              </a:spcAft>
              <a:buNone/>
            </a:pPr>
            <a:r>
              <a:rPr lang="en-US" sz="2000" dirty="0" smtClean="0"/>
              <a:t>Regrettably</a:t>
            </a:r>
            <a:r>
              <a:rPr lang="en-US" sz="2000" dirty="0"/>
              <a:t>, the issue of CO</a:t>
            </a:r>
            <a:r>
              <a:rPr lang="en-US" dirty="0"/>
              <a:t>2</a:t>
            </a:r>
            <a:r>
              <a:rPr lang="en-US" sz="2000" dirty="0"/>
              <a:t> emissions </a:t>
            </a:r>
            <a:r>
              <a:rPr lang="en-US" sz="2000" dirty="0" smtClean="0"/>
              <a:t>was consistently </a:t>
            </a:r>
            <a:r>
              <a:rPr lang="en-US" sz="2000" dirty="0"/>
              <a:t>lacking </a:t>
            </a:r>
            <a:r>
              <a:rPr lang="en-US" sz="2000" dirty="0" smtClean="0"/>
              <a:t>in terms of any </a:t>
            </a:r>
            <a:r>
              <a:rPr lang="en-US" sz="2000" dirty="0"/>
              <a:t>specific commitment in the national plans of </a:t>
            </a:r>
            <a:r>
              <a:rPr lang="en-US" sz="2000" dirty="0" smtClean="0"/>
              <a:t>Bangladesh. </a:t>
            </a:r>
            <a:endParaRPr lang="en-US" sz="2000" dirty="0"/>
          </a:p>
          <a:p>
            <a:pPr marL="0" indent="0">
              <a:lnSpc>
                <a:spcPct val="100000"/>
              </a:lnSpc>
              <a:spcBef>
                <a:spcPts val="0"/>
              </a:spcBef>
              <a:spcAft>
                <a:spcPts val="600"/>
              </a:spcAft>
              <a:buNone/>
            </a:pPr>
            <a:endParaRPr lang="en-US" sz="2000" dirty="0"/>
          </a:p>
        </p:txBody>
      </p:sp>
      <p:sp>
        <p:nvSpPr>
          <p:cNvPr id="4" name="Slide Number Placeholder 3"/>
          <p:cNvSpPr>
            <a:spLocks noGrp="1"/>
          </p:cNvSpPr>
          <p:nvPr>
            <p:ph type="sldNum" sz="quarter" idx="12"/>
          </p:nvPr>
        </p:nvSpPr>
        <p:spPr/>
        <p:txBody>
          <a:bodyPr/>
          <a:lstStyle/>
          <a:p>
            <a:fld id="{A2503BDB-1446-4FDD-8BAC-513887121363}" type="slidenum">
              <a:rPr lang="en-US" smtClean="0"/>
              <a:t>11</a:t>
            </a:fld>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a:p>
        </p:txBody>
      </p:sp>
    </p:spTree>
    <p:extLst>
      <p:ext uri="{BB962C8B-B14F-4D97-AF65-F5344CB8AC3E}">
        <p14:creationId xmlns:p14="http://schemas.microsoft.com/office/powerpoint/2010/main" val="948764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345" y="212652"/>
            <a:ext cx="7907540" cy="644598"/>
          </a:xfrm>
        </p:spPr>
        <p:txBody>
          <a:bodyPr>
            <a:normAutofit/>
          </a:bodyPr>
          <a:lstStyle/>
          <a:p>
            <a:r>
              <a:rPr lang="en-US" dirty="0" smtClean="0">
                <a:solidFill>
                  <a:srgbClr val="002060"/>
                </a:solidFill>
              </a:rPr>
              <a:t>Learning from the </a:t>
            </a:r>
            <a:r>
              <a:rPr lang="en-US" dirty="0">
                <a:solidFill>
                  <a:srgbClr val="002060"/>
                </a:solidFill>
              </a:rPr>
              <a:t>MDGs</a:t>
            </a:r>
          </a:p>
        </p:txBody>
      </p:sp>
      <p:sp>
        <p:nvSpPr>
          <p:cNvPr id="3" name="Content Placeholder 2"/>
          <p:cNvSpPr>
            <a:spLocks noGrp="1"/>
          </p:cNvSpPr>
          <p:nvPr>
            <p:ph idx="1"/>
          </p:nvPr>
        </p:nvSpPr>
        <p:spPr>
          <a:xfrm>
            <a:off x="308345" y="1157288"/>
            <a:ext cx="7907540" cy="5488061"/>
          </a:xfrm>
        </p:spPr>
        <p:txBody>
          <a:bodyPr>
            <a:normAutofit/>
          </a:bodyPr>
          <a:lstStyle/>
          <a:p>
            <a:pPr marL="0" indent="0">
              <a:buNone/>
            </a:pPr>
            <a:r>
              <a:rPr lang="en-US" sz="2000" b="1" i="1" dirty="0"/>
              <a:t>MDG related </a:t>
            </a:r>
            <a:r>
              <a:rPr lang="en-US" sz="2000" b="1" i="1" dirty="0" smtClean="0"/>
              <a:t>targets were also considered in designing the major public sector </a:t>
            </a:r>
            <a:r>
              <a:rPr lang="en-US" sz="2000" b="1" i="1" dirty="0" err="1" smtClean="0"/>
              <a:t>programmes</a:t>
            </a:r>
            <a:endParaRPr lang="en-US" sz="2000" b="1" i="1" dirty="0" smtClean="0"/>
          </a:p>
          <a:p>
            <a:pPr>
              <a:buFont typeface="Wingdings" panose="05000000000000000000" pitchFamily="2" charset="2"/>
              <a:buChar char="§"/>
            </a:pPr>
            <a:r>
              <a:rPr lang="en-US" sz="2000" dirty="0" smtClean="0"/>
              <a:t>In </a:t>
            </a:r>
            <a:r>
              <a:rPr lang="en-US" sz="2000" b="1" dirty="0" smtClean="0"/>
              <a:t>post-2000 period</a:t>
            </a:r>
            <a:r>
              <a:rPr lang="en-US" sz="2000" dirty="0" smtClean="0"/>
              <a:t>, some of the major </a:t>
            </a:r>
            <a:r>
              <a:rPr lang="en-US" sz="2000" dirty="0" err="1" smtClean="0"/>
              <a:t>programmes</a:t>
            </a:r>
            <a:r>
              <a:rPr lang="en-US" sz="2000" dirty="0" smtClean="0"/>
              <a:t> and policy initiatives had focused on MDGs: </a:t>
            </a:r>
          </a:p>
          <a:p>
            <a:pPr lvl="1">
              <a:buFont typeface="Wingdings" panose="05000000000000000000" pitchFamily="2" charset="2"/>
              <a:buChar char="Ø"/>
            </a:pPr>
            <a:r>
              <a:rPr lang="en-US" sz="2000" dirty="0" smtClean="0"/>
              <a:t>Primary </a:t>
            </a:r>
            <a:r>
              <a:rPr lang="en-US" sz="2000" dirty="0"/>
              <a:t>Education Development </a:t>
            </a:r>
            <a:r>
              <a:rPr lang="en-US" sz="2000" dirty="0" err="1"/>
              <a:t>Programme</a:t>
            </a:r>
            <a:r>
              <a:rPr lang="en-US" sz="2000" dirty="0"/>
              <a:t> (PEDP II in 2004-09 and PEDP III in 2011-16</a:t>
            </a:r>
            <a:r>
              <a:rPr lang="en-US" sz="2000" dirty="0" smtClean="0"/>
              <a:t>);</a:t>
            </a:r>
          </a:p>
          <a:p>
            <a:pPr lvl="1">
              <a:buFont typeface="Wingdings" panose="05000000000000000000" pitchFamily="2" charset="2"/>
              <a:buChar char="Ø"/>
            </a:pPr>
            <a:r>
              <a:rPr lang="en-US" sz="2000" dirty="0" smtClean="0"/>
              <a:t>Education </a:t>
            </a:r>
            <a:r>
              <a:rPr lang="en-US" sz="2000" dirty="0"/>
              <a:t>Policy 2010; </a:t>
            </a:r>
            <a:endParaRPr lang="en-US" sz="2000" dirty="0" smtClean="0"/>
          </a:p>
          <a:p>
            <a:pPr lvl="1">
              <a:buFont typeface="Wingdings" panose="05000000000000000000" pitchFamily="2" charset="2"/>
              <a:buChar char="Ø"/>
            </a:pPr>
            <a:r>
              <a:rPr lang="en-US" sz="2000" dirty="0" smtClean="0"/>
              <a:t>The </a:t>
            </a:r>
            <a:r>
              <a:rPr lang="en-US" sz="2000" dirty="0"/>
              <a:t>Education Assistance Trust Act </a:t>
            </a:r>
            <a:r>
              <a:rPr lang="en-US" sz="2000" dirty="0" smtClean="0"/>
              <a:t>2012;</a:t>
            </a:r>
          </a:p>
          <a:p>
            <a:pPr lvl="1">
              <a:buFont typeface="Wingdings" panose="05000000000000000000" pitchFamily="2" charset="2"/>
              <a:buChar char="Ø"/>
            </a:pPr>
            <a:r>
              <a:rPr lang="en-US" sz="2000" dirty="0" smtClean="0"/>
              <a:t>National </a:t>
            </a:r>
            <a:r>
              <a:rPr lang="en-US" sz="2000" dirty="0"/>
              <a:t>Policy for Women’s Advancement (2011); </a:t>
            </a:r>
            <a:endParaRPr lang="en-US" sz="2000" dirty="0" smtClean="0"/>
          </a:p>
          <a:p>
            <a:pPr lvl="1">
              <a:buFont typeface="Wingdings" panose="05000000000000000000" pitchFamily="2" charset="2"/>
              <a:buChar char="Ø"/>
            </a:pPr>
            <a:r>
              <a:rPr lang="en-US" sz="2000" dirty="0"/>
              <a:t>Health, Population and Nutrition Sector </a:t>
            </a:r>
            <a:r>
              <a:rPr lang="en-US" sz="2000" dirty="0" err="1"/>
              <a:t>Programme</a:t>
            </a:r>
            <a:r>
              <a:rPr lang="en-US" sz="2000" dirty="0"/>
              <a:t> (</a:t>
            </a:r>
            <a:r>
              <a:rPr lang="en-US" sz="2000" dirty="0" smtClean="0"/>
              <a:t>HPNSP 2003-2011);</a:t>
            </a:r>
          </a:p>
          <a:p>
            <a:pPr lvl="1">
              <a:buFont typeface="Wingdings" panose="05000000000000000000" pitchFamily="2" charset="2"/>
              <a:buChar char="Ø"/>
            </a:pPr>
            <a:r>
              <a:rPr lang="en-US" sz="2000" dirty="0" smtClean="0"/>
              <a:t>Health</a:t>
            </a:r>
            <a:r>
              <a:rPr lang="en-US" sz="2000" dirty="0"/>
              <a:t>, Nutrition and Population Sector Development Program (HNPSDP 2011-2016</a:t>
            </a:r>
            <a:r>
              <a:rPr lang="en-US" sz="2000" dirty="0" smtClean="0"/>
              <a:t>);</a:t>
            </a:r>
          </a:p>
          <a:p>
            <a:pPr lvl="1">
              <a:buFont typeface="Wingdings" panose="05000000000000000000" pitchFamily="2" charset="2"/>
              <a:buChar char="Ø"/>
            </a:pPr>
            <a:r>
              <a:rPr lang="en-US" sz="2000" dirty="0" smtClean="0"/>
              <a:t>National </a:t>
            </a:r>
            <a:r>
              <a:rPr lang="en-US" sz="2000" dirty="0"/>
              <a:t>Sustainable Development Strategy (NSDS 2011-2021</a:t>
            </a:r>
            <a:r>
              <a:rPr lang="en-US" sz="2000" dirty="0" smtClean="0"/>
              <a:t>). </a:t>
            </a:r>
            <a:endParaRPr lang="en-US" sz="2000" dirty="0"/>
          </a:p>
          <a:p>
            <a:pPr marL="0" indent="0">
              <a:buNone/>
            </a:pPr>
            <a:endParaRPr lang="en-US" sz="2000" dirty="0"/>
          </a:p>
        </p:txBody>
      </p:sp>
      <p:sp>
        <p:nvSpPr>
          <p:cNvPr id="4" name="Slide Number Placeholder 3"/>
          <p:cNvSpPr>
            <a:spLocks noGrp="1"/>
          </p:cNvSpPr>
          <p:nvPr>
            <p:ph type="sldNum" sz="quarter" idx="12"/>
          </p:nvPr>
        </p:nvSpPr>
        <p:spPr/>
        <p:txBody>
          <a:bodyPr/>
          <a:lstStyle/>
          <a:p>
            <a:fld id="{A2503BDB-1446-4FDD-8BAC-513887121363}" type="slidenum">
              <a:rPr lang="en-US" smtClean="0"/>
              <a:t>12</a:t>
            </a:fld>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a:p>
        </p:txBody>
      </p:sp>
    </p:spTree>
    <p:extLst>
      <p:ext uri="{BB962C8B-B14F-4D97-AF65-F5344CB8AC3E}">
        <p14:creationId xmlns:p14="http://schemas.microsoft.com/office/powerpoint/2010/main" val="3618102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345" y="212652"/>
            <a:ext cx="7907540" cy="572439"/>
          </a:xfrm>
        </p:spPr>
        <p:txBody>
          <a:bodyPr>
            <a:normAutofit fontScale="90000"/>
          </a:bodyPr>
          <a:lstStyle/>
          <a:p>
            <a:r>
              <a:rPr lang="en-US" dirty="0" smtClean="0">
                <a:solidFill>
                  <a:srgbClr val="002060"/>
                </a:solidFill>
              </a:rPr>
              <a:t>Learning </a:t>
            </a:r>
            <a:r>
              <a:rPr lang="en-US" dirty="0">
                <a:solidFill>
                  <a:srgbClr val="002060"/>
                </a:solidFill>
              </a:rPr>
              <a:t>from </a:t>
            </a:r>
            <a:r>
              <a:rPr lang="en-US" dirty="0" smtClean="0">
                <a:solidFill>
                  <a:srgbClr val="002060"/>
                </a:solidFill>
              </a:rPr>
              <a:t>the MDGs</a:t>
            </a:r>
            <a:endParaRPr lang="en-US" dirty="0">
              <a:solidFill>
                <a:srgbClr val="002060"/>
              </a:solidFill>
            </a:endParaRPr>
          </a:p>
        </p:txBody>
      </p:sp>
      <p:sp>
        <p:nvSpPr>
          <p:cNvPr id="3" name="Content Placeholder 2"/>
          <p:cNvSpPr>
            <a:spLocks noGrp="1"/>
          </p:cNvSpPr>
          <p:nvPr>
            <p:ph idx="1"/>
          </p:nvPr>
        </p:nvSpPr>
        <p:spPr>
          <a:xfrm>
            <a:off x="308345" y="1042987"/>
            <a:ext cx="7907540" cy="5602361"/>
          </a:xfrm>
        </p:spPr>
        <p:txBody>
          <a:bodyPr>
            <a:noAutofit/>
          </a:bodyPr>
          <a:lstStyle/>
          <a:p>
            <a:pPr marL="0" lvl="0" indent="0">
              <a:buNone/>
            </a:pPr>
            <a:r>
              <a:rPr lang="en-US" sz="2000" b="1" i="1" dirty="0" smtClean="0"/>
              <a:t>Resource allocation in Bangladesh has been largely MDG sensitive in the areas of health, social protection and environment</a:t>
            </a:r>
          </a:p>
          <a:p>
            <a:pPr lvl="0">
              <a:buFont typeface="Wingdings" panose="05000000000000000000" pitchFamily="2" charset="2"/>
              <a:buChar char="§"/>
            </a:pPr>
            <a:r>
              <a:rPr lang="en-US" sz="2000" dirty="0" smtClean="0"/>
              <a:t>The </a:t>
            </a:r>
            <a:r>
              <a:rPr lang="en-US" sz="2000" dirty="0"/>
              <a:t>pace of growth in </a:t>
            </a:r>
            <a:r>
              <a:rPr lang="en-US" sz="2000" b="1" dirty="0"/>
              <a:t>public health expenditure</a:t>
            </a:r>
            <a:r>
              <a:rPr lang="en-US" sz="2000" dirty="0"/>
              <a:t> consistently increased </a:t>
            </a:r>
            <a:r>
              <a:rPr lang="en-US" sz="2000" dirty="0" smtClean="0"/>
              <a:t>between </a:t>
            </a:r>
            <a:r>
              <a:rPr lang="en-US" sz="2000" dirty="0"/>
              <a:t>various inter-temporal periods since 2000.</a:t>
            </a:r>
          </a:p>
          <a:p>
            <a:pPr lvl="1">
              <a:buFont typeface="Wingdings" panose="05000000000000000000" pitchFamily="2" charset="2"/>
              <a:buChar char="Ø"/>
            </a:pPr>
            <a:r>
              <a:rPr lang="en-US" sz="2000" dirty="0">
                <a:solidFill>
                  <a:schemeClr val="tx1"/>
                </a:solidFill>
              </a:rPr>
              <a:t>1.4% in 1996-2000 </a:t>
            </a:r>
            <a:r>
              <a:rPr lang="en-US" sz="2000" dirty="0" smtClean="0">
                <a:solidFill>
                  <a:schemeClr val="tx1"/>
                </a:solidFill>
              </a:rPr>
              <a:t>period;</a:t>
            </a:r>
            <a:r>
              <a:rPr lang="en-US" sz="2000" dirty="0">
                <a:solidFill>
                  <a:schemeClr val="tx1"/>
                </a:solidFill>
              </a:rPr>
              <a:t> </a:t>
            </a:r>
            <a:r>
              <a:rPr lang="en-US" sz="2000" dirty="0" smtClean="0">
                <a:solidFill>
                  <a:schemeClr val="tx1"/>
                </a:solidFill>
              </a:rPr>
              <a:t>5.6</a:t>
            </a:r>
            <a:r>
              <a:rPr lang="en-US" sz="2000" dirty="0">
                <a:solidFill>
                  <a:schemeClr val="tx1"/>
                </a:solidFill>
              </a:rPr>
              <a:t>% in </a:t>
            </a:r>
            <a:r>
              <a:rPr lang="en-US" sz="2000" dirty="0" smtClean="0">
                <a:solidFill>
                  <a:schemeClr val="tx1"/>
                </a:solidFill>
              </a:rPr>
              <a:t>2001-2005 period; and</a:t>
            </a:r>
            <a:r>
              <a:rPr lang="en-US" sz="2000" dirty="0">
                <a:solidFill>
                  <a:schemeClr val="tx1"/>
                </a:solidFill>
              </a:rPr>
              <a:t> </a:t>
            </a:r>
            <a:r>
              <a:rPr lang="en-US" sz="2000" dirty="0" smtClean="0">
                <a:solidFill>
                  <a:schemeClr val="tx1"/>
                </a:solidFill>
              </a:rPr>
              <a:t>12</a:t>
            </a:r>
            <a:r>
              <a:rPr lang="en-US" sz="2000" dirty="0">
                <a:solidFill>
                  <a:schemeClr val="tx1"/>
                </a:solidFill>
              </a:rPr>
              <a:t>% </a:t>
            </a:r>
            <a:r>
              <a:rPr lang="en-US" sz="2000" dirty="0" smtClean="0">
                <a:solidFill>
                  <a:schemeClr val="tx1"/>
                </a:solidFill>
              </a:rPr>
              <a:t>2006-2012 period.</a:t>
            </a:r>
          </a:p>
          <a:p>
            <a:pPr lvl="1">
              <a:buFont typeface="Wingdings" panose="05000000000000000000" pitchFamily="2" charset="2"/>
              <a:buChar char="Ø"/>
            </a:pPr>
            <a:r>
              <a:rPr lang="en-US" sz="2000" dirty="0" smtClean="0">
                <a:solidFill>
                  <a:schemeClr val="tx1"/>
                </a:solidFill>
              </a:rPr>
              <a:t>This trend, however, did not continue in recent years</a:t>
            </a:r>
            <a:endParaRPr lang="en-US" sz="2000" dirty="0">
              <a:solidFill>
                <a:schemeClr val="tx1"/>
              </a:solidFill>
            </a:endParaRPr>
          </a:p>
          <a:p>
            <a:pPr lvl="0">
              <a:buFont typeface="Wingdings" panose="05000000000000000000" pitchFamily="2" charset="2"/>
              <a:buChar char="§"/>
            </a:pPr>
            <a:r>
              <a:rPr lang="en-US" sz="2000" dirty="0"/>
              <a:t>Bangladesh has increased its </a:t>
            </a:r>
            <a:r>
              <a:rPr lang="en-US" sz="2000" b="1" dirty="0"/>
              <a:t>social protection spending</a:t>
            </a:r>
            <a:r>
              <a:rPr lang="en-US" sz="2000" dirty="0"/>
              <a:t> both as a share of total budget (by 3.7%) and GDP (by 0.5%) in 2001-2012 period compared to 1991-2000 period.</a:t>
            </a:r>
          </a:p>
          <a:p>
            <a:pPr lvl="0">
              <a:buFont typeface="Wingdings" panose="05000000000000000000" pitchFamily="2" charset="2"/>
              <a:buChar char="§"/>
            </a:pPr>
            <a:r>
              <a:rPr lang="en-US" sz="2000" dirty="0" smtClean="0"/>
              <a:t>Growth momentum also accelerated as regards </a:t>
            </a:r>
            <a:r>
              <a:rPr lang="en-US" sz="2000" b="1" dirty="0" smtClean="0"/>
              <a:t>public spending on environment protection</a:t>
            </a:r>
            <a:r>
              <a:rPr lang="en-US" sz="2000" dirty="0" smtClean="0"/>
              <a:t> in post-2000 period in Bangladesh.</a:t>
            </a:r>
          </a:p>
          <a:p>
            <a:pPr lvl="1">
              <a:buFont typeface="Wingdings" panose="05000000000000000000" pitchFamily="2" charset="2"/>
              <a:buChar char="Ø"/>
            </a:pPr>
            <a:r>
              <a:rPr lang="en-US" sz="2000" dirty="0" smtClean="0">
                <a:solidFill>
                  <a:schemeClr val="tx1"/>
                </a:solidFill>
              </a:rPr>
              <a:t>From 0.1% in 1996-2000 period to 4.7% in 2006-2010 period.</a:t>
            </a:r>
          </a:p>
          <a:p>
            <a:pPr marL="0" indent="0">
              <a:buNone/>
            </a:pPr>
            <a:endParaRPr lang="en-US" sz="2000" dirty="0"/>
          </a:p>
        </p:txBody>
      </p:sp>
      <p:sp>
        <p:nvSpPr>
          <p:cNvPr id="4" name="Slide Number Placeholder 3"/>
          <p:cNvSpPr>
            <a:spLocks noGrp="1"/>
          </p:cNvSpPr>
          <p:nvPr>
            <p:ph type="sldNum" sz="quarter" idx="12"/>
          </p:nvPr>
        </p:nvSpPr>
        <p:spPr/>
        <p:txBody>
          <a:bodyPr/>
          <a:lstStyle/>
          <a:p>
            <a:fld id="{A2503BDB-1446-4FDD-8BAC-513887121363}" type="slidenum">
              <a:rPr lang="en-US" smtClean="0"/>
              <a:t>13</a:t>
            </a:fld>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a:p>
        </p:txBody>
      </p:sp>
    </p:spTree>
    <p:extLst>
      <p:ext uri="{BB962C8B-B14F-4D97-AF65-F5344CB8AC3E}">
        <p14:creationId xmlns:p14="http://schemas.microsoft.com/office/powerpoint/2010/main" val="4294864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345" y="212652"/>
            <a:ext cx="7907540" cy="572439"/>
          </a:xfrm>
        </p:spPr>
        <p:txBody>
          <a:bodyPr>
            <a:normAutofit fontScale="90000"/>
          </a:bodyPr>
          <a:lstStyle/>
          <a:p>
            <a:r>
              <a:rPr lang="en-US" dirty="0" smtClean="0">
                <a:solidFill>
                  <a:srgbClr val="002060"/>
                </a:solidFill>
              </a:rPr>
              <a:t>Learning from the </a:t>
            </a:r>
            <a:r>
              <a:rPr lang="en-US" dirty="0">
                <a:solidFill>
                  <a:srgbClr val="002060"/>
                </a:solidFill>
              </a:rPr>
              <a:t>MDGs</a:t>
            </a:r>
          </a:p>
        </p:txBody>
      </p:sp>
      <p:sp>
        <p:nvSpPr>
          <p:cNvPr id="3" name="Content Placeholder 2"/>
          <p:cNvSpPr>
            <a:spLocks noGrp="1"/>
          </p:cNvSpPr>
          <p:nvPr>
            <p:ph idx="1"/>
          </p:nvPr>
        </p:nvSpPr>
        <p:spPr>
          <a:xfrm>
            <a:off x="308345" y="1014413"/>
            <a:ext cx="7907540" cy="5630936"/>
          </a:xfrm>
        </p:spPr>
        <p:txBody>
          <a:bodyPr>
            <a:noAutofit/>
          </a:bodyPr>
          <a:lstStyle/>
          <a:p>
            <a:pPr marL="0" lvl="0" indent="0">
              <a:buNone/>
            </a:pPr>
            <a:r>
              <a:rPr lang="en-US" sz="2000" b="1" i="1" dirty="0" smtClean="0"/>
              <a:t>Resource allocation was off –track particularly in the area of education while net ODA inflow declined!</a:t>
            </a:r>
          </a:p>
          <a:p>
            <a:pPr lvl="0">
              <a:buFont typeface="Wingdings" panose="05000000000000000000" pitchFamily="2" charset="2"/>
              <a:buChar char="§"/>
            </a:pPr>
            <a:r>
              <a:rPr lang="en-US" sz="2000" dirty="0" smtClean="0"/>
              <a:t>Momentum </a:t>
            </a:r>
            <a:r>
              <a:rPr lang="en-US" sz="2000" dirty="0"/>
              <a:t>of growth as regards </a:t>
            </a:r>
            <a:r>
              <a:rPr lang="en-US" sz="2000" b="1" dirty="0"/>
              <a:t>public spending on education</a:t>
            </a:r>
            <a:r>
              <a:rPr lang="en-US" sz="2000" dirty="0"/>
              <a:t> decelerated </a:t>
            </a:r>
            <a:r>
              <a:rPr lang="en-US" sz="2000" dirty="0" smtClean="0"/>
              <a:t>in </a:t>
            </a:r>
            <a:r>
              <a:rPr lang="en-US" sz="2000" dirty="0"/>
              <a:t>post-2000 period in Bangladesh</a:t>
            </a:r>
            <a:r>
              <a:rPr lang="en-US" sz="2000" dirty="0" smtClean="0"/>
              <a:t>.</a:t>
            </a:r>
          </a:p>
          <a:p>
            <a:pPr lvl="1">
              <a:buFont typeface="Wingdings" panose="05000000000000000000" pitchFamily="2" charset="2"/>
              <a:buChar char="Ø"/>
            </a:pPr>
            <a:r>
              <a:rPr lang="en-US" sz="2000" dirty="0">
                <a:solidFill>
                  <a:schemeClr val="tx1"/>
                </a:solidFill>
              </a:rPr>
              <a:t>F</a:t>
            </a:r>
            <a:r>
              <a:rPr lang="en-US" sz="2000" dirty="0" smtClean="0">
                <a:solidFill>
                  <a:schemeClr val="tx1"/>
                </a:solidFill>
              </a:rPr>
              <a:t>rom </a:t>
            </a:r>
            <a:r>
              <a:rPr lang="en-US" sz="2000" dirty="0">
                <a:solidFill>
                  <a:schemeClr val="tx1"/>
                </a:solidFill>
              </a:rPr>
              <a:t>13.7% in 1991-2000 period to 7.8% in </a:t>
            </a:r>
            <a:r>
              <a:rPr lang="en-US" sz="2000" dirty="0" smtClean="0">
                <a:solidFill>
                  <a:schemeClr val="tx1"/>
                </a:solidFill>
              </a:rPr>
              <a:t>2001-2010 period. (11.4% in 2011 – 2014 period according to </a:t>
            </a:r>
            <a:r>
              <a:rPr lang="en-US" sz="2000" dirty="0" err="1" smtClean="0">
                <a:solidFill>
                  <a:schemeClr val="tx1"/>
                </a:solidFill>
              </a:rPr>
              <a:t>MoF</a:t>
            </a:r>
            <a:r>
              <a:rPr lang="en-US" sz="2000" dirty="0" smtClean="0">
                <a:solidFill>
                  <a:schemeClr val="tx1"/>
                </a:solidFill>
              </a:rPr>
              <a:t>)</a:t>
            </a:r>
            <a:endParaRPr lang="en-US" sz="2000" dirty="0">
              <a:solidFill>
                <a:schemeClr val="tx1"/>
              </a:solidFill>
            </a:endParaRPr>
          </a:p>
          <a:p>
            <a:pPr lvl="0">
              <a:buFont typeface="Wingdings" panose="05000000000000000000" pitchFamily="2" charset="2"/>
              <a:buChar char="§"/>
            </a:pPr>
            <a:r>
              <a:rPr lang="en-GB" sz="2000" dirty="0" smtClean="0"/>
              <a:t>The </a:t>
            </a:r>
            <a:r>
              <a:rPr lang="en-GB" sz="2000" dirty="0"/>
              <a:t>amount of </a:t>
            </a:r>
            <a:r>
              <a:rPr lang="en-GB" sz="2000" b="1" dirty="0"/>
              <a:t>net ODA received</a:t>
            </a:r>
            <a:r>
              <a:rPr lang="en-GB" sz="2000" dirty="0"/>
              <a:t> (in nominal terms) slightly decreased in the post-2000 period.</a:t>
            </a:r>
            <a:endParaRPr lang="en-US" sz="2000" dirty="0"/>
          </a:p>
          <a:p>
            <a:pPr lvl="1">
              <a:buFont typeface="Wingdings" panose="05000000000000000000" pitchFamily="2" charset="2"/>
              <a:buChar char="Ø"/>
            </a:pPr>
            <a:r>
              <a:rPr lang="en-GB" sz="2000" dirty="0">
                <a:solidFill>
                  <a:schemeClr val="tx1"/>
                </a:solidFill>
              </a:rPr>
              <a:t>Average net ODA received in 1991-2000 period was USD 1,390 million which reduced to USD 1,353 million in 2001-2010 period</a:t>
            </a:r>
            <a:r>
              <a:rPr lang="en-GB" sz="2000" dirty="0" smtClean="0">
                <a:solidFill>
                  <a:schemeClr val="tx1"/>
                </a:solidFill>
              </a:rPr>
              <a:t>. (average USD 1,651 million in FY2011-FY2015 according to ERD)</a:t>
            </a:r>
          </a:p>
          <a:p>
            <a:pPr lvl="1">
              <a:buFont typeface="Wingdings" panose="05000000000000000000" pitchFamily="2" charset="2"/>
              <a:buChar char="Ø"/>
            </a:pPr>
            <a:r>
              <a:rPr lang="en-GB" sz="2000" dirty="0" smtClean="0">
                <a:solidFill>
                  <a:schemeClr val="tx1"/>
                </a:solidFill>
              </a:rPr>
              <a:t>Utilisation capacity of ODA remained a concern!</a:t>
            </a:r>
            <a:endParaRPr lang="en-US" sz="2000" dirty="0">
              <a:solidFill>
                <a:schemeClr val="tx1"/>
              </a:solidFill>
            </a:endParaRPr>
          </a:p>
          <a:p>
            <a:pPr marL="0" indent="0">
              <a:buNone/>
            </a:pPr>
            <a:endParaRPr lang="en-US" sz="2000" dirty="0"/>
          </a:p>
        </p:txBody>
      </p:sp>
      <p:sp>
        <p:nvSpPr>
          <p:cNvPr id="4" name="Slide Number Placeholder 3"/>
          <p:cNvSpPr>
            <a:spLocks noGrp="1"/>
          </p:cNvSpPr>
          <p:nvPr>
            <p:ph type="sldNum" sz="quarter" idx="12"/>
          </p:nvPr>
        </p:nvSpPr>
        <p:spPr/>
        <p:txBody>
          <a:bodyPr/>
          <a:lstStyle/>
          <a:p>
            <a:fld id="{A2503BDB-1446-4FDD-8BAC-513887121363}" type="slidenum">
              <a:rPr lang="en-US" smtClean="0"/>
              <a:t>14</a:t>
            </a:fld>
            <a:endParaRPr lang="en-US"/>
          </a:p>
        </p:txBody>
      </p:sp>
      <p:sp>
        <p:nvSpPr>
          <p:cNvPr id="5" name="Footer Placeholder 4"/>
          <p:cNvSpPr>
            <a:spLocks noGrp="1"/>
          </p:cNvSpPr>
          <p:nvPr>
            <p:ph type="ftr" sz="quarter" idx="11"/>
          </p:nvPr>
        </p:nvSpPr>
        <p:spPr/>
        <p:txBody>
          <a:bodyPr/>
          <a:lstStyle/>
          <a:p>
            <a:r>
              <a:rPr lang="en-US" dirty="0" smtClean="0"/>
              <a:t>PMR: Learning from the MDGs: Lessons for the SDGs</a:t>
            </a:r>
            <a:endParaRPr lang="en-US" dirty="0"/>
          </a:p>
        </p:txBody>
      </p:sp>
    </p:spTree>
    <p:extLst>
      <p:ext uri="{BB962C8B-B14F-4D97-AF65-F5344CB8AC3E}">
        <p14:creationId xmlns:p14="http://schemas.microsoft.com/office/powerpoint/2010/main" val="12837096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345" y="212652"/>
            <a:ext cx="7907540" cy="572439"/>
          </a:xfrm>
        </p:spPr>
        <p:txBody>
          <a:bodyPr>
            <a:normAutofit fontScale="90000"/>
          </a:bodyPr>
          <a:lstStyle/>
          <a:p>
            <a:r>
              <a:rPr lang="en-US" dirty="0" smtClean="0">
                <a:solidFill>
                  <a:srgbClr val="002060"/>
                </a:solidFill>
              </a:rPr>
              <a:t>Learning from the </a:t>
            </a:r>
            <a:r>
              <a:rPr lang="en-US" dirty="0">
                <a:solidFill>
                  <a:srgbClr val="002060"/>
                </a:solidFill>
              </a:rPr>
              <a:t>MDGs</a:t>
            </a:r>
          </a:p>
        </p:txBody>
      </p:sp>
      <p:sp>
        <p:nvSpPr>
          <p:cNvPr id="3" name="Content Placeholder 2"/>
          <p:cNvSpPr>
            <a:spLocks noGrp="1"/>
          </p:cNvSpPr>
          <p:nvPr>
            <p:ph idx="1"/>
          </p:nvPr>
        </p:nvSpPr>
        <p:spPr>
          <a:xfrm>
            <a:off x="308346" y="1136073"/>
            <a:ext cx="4448382" cy="5509276"/>
          </a:xfrm>
        </p:spPr>
        <p:txBody>
          <a:bodyPr>
            <a:noAutofit/>
          </a:bodyPr>
          <a:lstStyle/>
          <a:p>
            <a:pPr marL="0" indent="0">
              <a:buNone/>
            </a:pPr>
            <a:r>
              <a:rPr lang="en-GB" sz="2000" b="1" i="1" dirty="0" smtClean="0"/>
              <a:t>Monitoring progress as regards MDGs was constrained by inadequate data and information</a:t>
            </a:r>
            <a:endParaRPr lang="en-US" sz="2000" b="1" i="1" dirty="0" smtClean="0"/>
          </a:p>
          <a:p>
            <a:pPr>
              <a:buFont typeface="Wingdings" panose="05000000000000000000" pitchFamily="2" charset="2"/>
              <a:buChar char="§"/>
            </a:pPr>
            <a:r>
              <a:rPr lang="en-GB" dirty="0" smtClean="0"/>
              <a:t>Out of total 60 indicators under the 8 goals and 21 targets, data was available for 44 indicators (73% of total). </a:t>
            </a:r>
            <a:endParaRPr lang="en-US" dirty="0" smtClean="0"/>
          </a:p>
          <a:p>
            <a:pPr>
              <a:buFont typeface="Wingdings" panose="05000000000000000000" pitchFamily="2" charset="2"/>
              <a:buChar char="§"/>
            </a:pPr>
            <a:r>
              <a:rPr lang="en-GB" dirty="0" smtClean="0"/>
              <a:t>Partially </a:t>
            </a:r>
            <a:r>
              <a:rPr lang="en-GB" dirty="0"/>
              <a:t>available data (for which data may not be available at disaggregate level or is not updated regularly) are also considered to be available in this context. </a:t>
            </a:r>
            <a:endParaRPr lang="en-US" dirty="0"/>
          </a:p>
          <a:p>
            <a:pPr>
              <a:buFont typeface="Wingdings" panose="05000000000000000000" pitchFamily="2" charset="2"/>
              <a:buChar char="§"/>
            </a:pPr>
            <a:r>
              <a:rPr lang="en-GB" dirty="0"/>
              <a:t>Availability of data was found to be quite good (</a:t>
            </a:r>
            <a:r>
              <a:rPr lang="en-GB" dirty="0" smtClean="0"/>
              <a:t>80% </a:t>
            </a:r>
            <a:r>
              <a:rPr lang="en-GB" dirty="0"/>
              <a:t>indicators) for MDG 1 (Eradicate extreme poverty and hunger) and MDG 6 (Combat HIV/AIDS, malaria and other diseases). </a:t>
            </a:r>
            <a:endParaRPr lang="en-US" dirty="0"/>
          </a:p>
        </p:txBody>
      </p:sp>
      <p:sp>
        <p:nvSpPr>
          <p:cNvPr id="4" name="Slide Number Placeholder 3"/>
          <p:cNvSpPr>
            <a:spLocks noGrp="1"/>
          </p:cNvSpPr>
          <p:nvPr>
            <p:ph type="sldNum" sz="quarter" idx="12"/>
          </p:nvPr>
        </p:nvSpPr>
        <p:spPr/>
        <p:txBody>
          <a:bodyPr/>
          <a:lstStyle/>
          <a:p>
            <a:fld id="{A2503BDB-1446-4FDD-8BAC-513887121363}" type="slidenum">
              <a:rPr lang="en-US" smtClean="0"/>
              <a:t>15</a:t>
            </a:fld>
            <a:endParaRPr lang="en-US"/>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4599710" y="1524275"/>
            <a:ext cx="3713018" cy="3181350"/>
          </a:xfrm>
          <a:prstGeom prst="rect">
            <a:avLst/>
          </a:prstGeom>
          <a:noFill/>
          <a:ln w="12700">
            <a:solidFill>
              <a:sysClr val="windowText" lastClr="000000"/>
            </a:solidFill>
          </a:ln>
        </p:spPr>
      </p:pic>
      <p:sp>
        <p:nvSpPr>
          <p:cNvPr id="6" name="TextBox 5"/>
          <p:cNvSpPr txBox="1"/>
          <p:nvPr/>
        </p:nvSpPr>
        <p:spPr>
          <a:xfrm>
            <a:off x="4599710" y="942385"/>
            <a:ext cx="3713018" cy="584775"/>
          </a:xfrm>
          <a:prstGeom prst="rect">
            <a:avLst/>
          </a:prstGeom>
          <a:solidFill>
            <a:schemeClr val="accent1">
              <a:lumMod val="50000"/>
            </a:schemeClr>
          </a:solidFill>
        </p:spPr>
        <p:txBody>
          <a:bodyPr wrap="square" rtlCol="0">
            <a:spAutoFit/>
          </a:bodyPr>
          <a:lstStyle/>
          <a:p>
            <a:pPr algn="ctr"/>
            <a:r>
              <a:rPr lang="en-US" sz="1600" b="1" dirty="0">
                <a:solidFill>
                  <a:schemeClr val="bg1"/>
                </a:solidFill>
              </a:rPr>
              <a:t>Data availability (% of total) across MDG indicators</a:t>
            </a:r>
          </a:p>
        </p:txBody>
      </p:sp>
      <p:sp>
        <p:nvSpPr>
          <p:cNvPr id="7" name="Footer Placeholder 6"/>
          <p:cNvSpPr>
            <a:spLocks noGrp="1"/>
          </p:cNvSpPr>
          <p:nvPr>
            <p:ph type="ftr" sz="quarter" idx="11"/>
          </p:nvPr>
        </p:nvSpPr>
        <p:spPr/>
        <p:txBody>
          <a:bodyPr/>
          <a:lstStyle/>
          <a:p>
            <a:r>
              <a:rPr lang="en-US" smtClean="0"/>
              <a:t>PMR: Learning from the MDGs: Lessons for the SDGs</a:t>
            </a:r>
            <a:endParaRPr lang="en-US"/>
          </a:p>
        </p:txBody>
      </p:sp>
      <p:sp>
        <p:nvSpPr>
          <p:cNvPr id="8" name="Content Placeholder 2"/>
          <p:cNvSpPr txBox="1">
            <a:spLocks/>
          </p:cNvSpPr>
          <p:nvPr/>
        </p:nvSpPr>
        <p:spPr>
          <a:xfrm>
            <a:off x="4599710" y="4805919"/>
            <a:ext cx="3713018" cy="1336825"/>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buFont typeface="Wingdings" panose="05000000000000000000" pitchFamily="2" charset="2"/>
              <a:buChar char="§"/>
            </a:pPr>
            <a:r>
              <a:rPr lang="en-GB" dirty="0" smtClean="0"/>
              <a:t>On the other hand, data availability situation for MDG 7 (Ensure Environmental Sustainability) and MDG 8 (Develop a Global Partnership for Development) was not satisfactory. </a:t>
            </a: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234340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345" y="212652"/>
            <a:ext cx="7907540" cy="572439"/>
          </a:xfrm>
        </p:spPr>
        <p:txBody>
          <a:bodyPr>
            <a:normAutofit fontScale="90000"/>
          </a:bodyPr>
          <a:lstStyle/>
          <a:p>
            <a:r>
              <a:rPr lang="en-US" dirty="0" smtClean="0">
                <a:solidFill>
                  <a:srgbClr val="002060"/>
                </a:solidFill>
              </a:rPr>
              <a:t>Learning </a:t>
            </a:r>
            <a:r>
              <a:rPr lang="en-US" dirty="0">
                <a:solidFill>
                  <a:srgbClr val="002060"/>
                </a:solidFill>
              </a:rPr>
              <a:t>from </a:t>
            </a:r>
            <a:r>
              <a:rPr lang="en-US" dirty="0" smtClean="0">
                <a:solidFill>
                  <a:srgbClr val="002060"/>
                </a:solidFill>
              </a:rPr>
              <a:t>the MDGs</a:t>
            </a:r>
            <a:endParaRPr lang="en-US" dirty="0">
              <a:solidFill>
                <a:srgbClr val="002060"/>
              </a:solidFill>
            </a:endParaRPr>
          </a:p>
        </p:txBody>
      </p:sp>
      <p:sp>
        <p:nvSpPr>
          <p:cNvPr id="3" name="Content Placeholder 2"/>
          <p:cNvSpPr>
            <a:spLocks noGrp="1"/>
          </p:cNvSpPr>
          <p:nvPr>
            <p:ph idx="1"/>
          </p:nvPr>
        </p:nvSpPr>
        <p:spPr>
          <a:xfrm>
            <a:off x="308346" y="985838"/>
            <a:ext cx="8013618" cy="5659511"/>
          </a:xfrm>
        </p:spPr>
        <p:txBody>
          <a:bodyPr>
            <a:normAutofit/>
          </a:bodyPr>
          <a:lstStyle/>
          <a:p>
            <a:pPr>
              <a:lnSpc>
                <a:spcPct val="100000"/>
              </a:lnSpc>
              <a:spcBef>
                <a:spcPts val="0"/>
              </a:spcBef>
              <a:spcAft>
                <a:spcPts val="600"/>
              </a:spcAft>
              <a:buFont typeface="Wingdings" panose="05000000000000000000" pitchFamily="2" charset="2"/>
              <a:buChar char="§"/>
            </a:pPr>
            <a:r>
              <a:rPr lang="en-GB" sz="2000" dirty="0" smtClean="0"/>
              <a:t>Experience as regards MDG related data also indicates: </a:t>
            </a:r>
            <a:endParaRPr lang="en-US" sz="2000" dirty="0"/>
          </a:p>
          <a:p>
            <a:pPr lvl="1">
              <a:lnSpc>
                <a:spcPct val="100000"/>
              </a:lnSpc>
              <a:spcBef>
                <a:spcPts val="0"/>
              </a:spcBef>
              <a:spcAft>
                <a:spcPts val="600"/>
              </a:spcAft>
              <a:buFont typeface="Wingdings" panose="05000000000000000000" pitchFamily="2" charset="2"/>
              <a:buChar char="Ø"/>
            </a:pPr>
            <a:r>
              <a:rPr lang="en-GB" sz="2000" dirty="0"/>
              <a:t>Lack of data did not </a:t>
            </a:r>
            <a:r>
              <a:rPr lang="en-GB" sz="2000" dirty="0" smtClean="0"/>
              <a:t>allow setting up reference year </a:t>
            </a:r>
            <a:r>
              <a:rPr lang="en-GB" sz="2000" dirty="0"/>
              <a:t>indicators for a number of MDGs.</a:t>
            </a:r>
            <a:endParaRPr lang="en-US" sz="2000" dirty="0"/>
          </a:p>
          <a:p>
            <a:pPr lvl="1">
              <a:lnSpc>
                <a:spcPct val="100000"/>
              </a:lnSpc>
              <a:spcBef>
                <a:spcPts val="0"/>
              </a:spcBef>
              <a:spcAft>
                <a:spcPts val="600"/>
              </a:spcAft>
              <a:buFont typeface="Wingdings" panose="05000000000000000000" pitchFamily="2" charset="2"/>
              <a:buChar char="Ø"/>
            </a:pPr>
            <a:r>
              <a:rPr lang="en-GB" sz="2000" dirty="0"/>
              <a:t>Inadequacy and paucity of data did not allow real time measurement of progress with respect to a number of MDG targets and indicators. </a:t>
            </a:r>
            <a:endParaRPr lang="en-US" sz="2000" dirty="0"/>
          </a:p>
          <a:p>
            <a:pPr lvl="1">
              <a:lnSpc>
                <a:spcPct val="100000"/>
              </a:lnSpc>
              <a:spcBef>
                <a:spcPts val="0"/>
              </a:spcBef>
              <a:spcAft>
                <a:spcPts val="600"/>
              </a:spcAft>
              <a:buFont typeface="Wingdings" panose="05000000000000000000" pitchFamily="2" charset="2"/>
              <a:buChar char="Ø"/>
            </a:pPr>
            <a:r>
              <a:rPr lang="en-GB" sz="2000" dirty="0" smtClean="0"/>
              <a:t>A number of MDG indicators did not have quantifiable targets in absence of the required data.</a:t>
            </a:r>
            <a:endParaRPr lang="en-US" sz="2000" dirty="0" smtClean="0"/>
          </a:p>
          <a:p>
            <a:pPr lvl="1">
              <a:lnSpc>
                <a:spcPct val="100000"/>
              </a:lnSpc>
              <a:spcBef>
                <a:spcPts val="0"/>
              </a:spcBef>
              <a:spcAft>
                <a:spcPts val="600"/>
              </a:spcAft>
              <a:buFont typeface="Wingdings" panose="05000000000000000000" pitchFamily="2" charset="2"/>
              <a:buChar char="Ø"/>
            </a:pPr>
            <a:r>
              <a:rPr lang="en-US" sz="2000" dirty="0" smtClean="0"/>
              <a:t>It was </a:t>
            </a:r>
            <a:r>
              <a:rPr lang="en-US" sz="2000" dirty="0"/>
              <a:t>often difficult to access data due to different administrative bottlenecks. </a:t>
            </a:r>
          </a:p>
          <a:p>
            <a:pPr lvl="1">
              <a:lnSpc>
                <a:spcPct val="100000"/>
              </a:lnSpc>
              <a:spcBef>
                <a:spcPts val="0"/>
              </a:spcBef>
              <a:spcAft>
                <a:spcPts val="600"/>
              </a:spcAft>
              <a:buFont typeface="Wingdings" panose="05000000000000000000" pitchFamily="2" charset="2"/>
              <a:buChar char="Ø"/>
            </a:pPr>
            <a:r>
              <a:rPr lang="en-US" sz="2000" dirty="0"/>
              <a:t>The status of electronic dissemination of data </a:t>
            </a:r>
            <a:r>
              <a:rPr lang="en-US" sz="2000" dirty="0" smtClean="0"/>
              <a:t>was </a:t>
            </a:r>
            <a:r>
              <a:rPr lang="en-US" sz="2000" dirty="0"/>
              <a:t>also </a:t>
            </a:r>
            <a:r>
              <a:rPr lang="en-US" sz="2000" dirty="0" smtClean="0"/>
              <a:t>rather poor</a:t>
            </a:r>
            <a:r>
              <a:rPr lang="en-US" sz="2000" dirty="0"/>
              <a:t>.</a:t>
            </a:r>
          </a:p>
        </p:txBody>
      </p:sp>
      <p:sp>
        <p:nvSpPr>
          <p:cNvPr id="4" name="Slide Number Placeholder 3"/>
          <p:cNvSpPr>
            <a:spLocks noGrp="1"/>
          </p:cNvSpPr>
          <p:nvPr>
            <p:ph type="sldNum" sz="quarter" idx="12"/>
          </p:nvPr>
        </p:nvSpPr>
        <p:spPr/>
        <p:txBody>
          <a:bodyPr/>
          <a:lstStyle/>
          <a:p>
            <a:fld id="{A2503BDB-1446-4FDD-8BAC-513887121363}" type="slidenum">
              <a:rPr lang="en-US" smtClean="0"/>
              <a:t>16</a:t>
            </a:fld>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a:p>
        </p:txBody>
      </p:sp>
    </p:spTree>
    <p:extLst>
      <p:ext uri="{BB962C8B-B14F-4D97-AF65-F5344CB8AC3E}">
        <p14:creationId xmlns:p14="http://schemas.microsoft.com/office/powerpoint/2010/main" val="3250576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365760"/>
            <a:ext cx="7958709" cy="462915"/>
          </a:xfrm>
        </p:spPr>
        <p:txBody>
          <a:bodyPr>
            <a:normAutofit fontScale="90000"/>
          </a:bodyPr>
          <a:lstStyle/>
          <a:p>
            <a:r>
              <a:rPr lang="en-US" dirty="0" smtClean="0">
                <a:solidFill>
                  <a:srgbClr val="002060"/>
                </a:solidFill>
              </a:rPr>
              <a:t>Learning from the </a:t>
            </a:r>
            <a:r>
              <a:rPr lang="en-US" dirty="0">
                <a:solidFill>
                  <a:srgbClr val="002060"/>
                </a:solidFill>
              </a:rPr>
              <a:t>MDGs</a:t>
            </a:r>
          </a:p>
        </p:txBody>
      </p:sp>
      <p:sp>
        <p:nvSpPr>
          <p:cNvPr id="3" name="Content Placeholder 2"/>
          <p:cNvSpPr>
            <a:spLocks noGrp="1"/>
          </p:cNvSpPr>
          <p:nvPr>
            <p:ph idx="1"/>
          </p:nvPr>
        </p:nvSpPr>
        <p:spPr>
          <a:xfrm>
            <a:off x="257175" y="1028701"/>
            <a:ext cx="7958709" cy="5151438"/>
          </a:xfrm>
        </p:spPr>
        <p:txBody>
          <a:bodyPr vert="horz" lIns="91440" tIns="45720" rIns="91440" bIns="45720" rtlCol="0">
            <a:normAutofit/>
          </a:bodyPr>
          <a:lstStyle/>
          <a:p>
            <a:pPr marL="0" indent="0">
              <a:lnSpc>
                <a:spcPct val="110000"/>
              </a:lnSpc>
              <a:buNone/>
            </a:pPr>
            <a:r>
              <a:rPr lang="en-US" sz="2000" b="1" i="1" dirty="0" smtClean="0"/>
              <a:t>Monitoring and evaluation was one of the weakest areas of MDGs, both at country and global levels</a:t>
            </a:r>
          </a:p>
          <a:p>
            <a:pPr>
              <a:lnSpc>
                <a:spcPct val="110000"/>
              </a:lnSpc>
              <a:buFont typeface="Wingdings" panose="05000000000000000000" pitchFamily="2" charset="2"/>
              <a:buChar char="§"/>
            </a:pPr>
            <a:r>
              <a:rPr lang="en-US" sz="2000" dirty="0" smtClean="0"/>
              <a:t>Weak </a:t>
            </a:r>
            <a:r>
              <a:rPr lang="en-US" sz="2000" dirty="0"/>
              <a:t>monitoring and accountability practice</a:t>
            </a:r>
          </a:p>
          <a:p>
            <a:pPr>
              <a:lnSpc>
                <a:spcPct val="110000"/>
              </a:lnSpc>
              <a:buFont typeface="Wingdings" panose="05000000000000000000" pitchFamily="2" charset="2"/>
              <a:buChar char="§"/>
            </a:pPr>
            <a:r>
              <a:rPr lang="en-US" sz="2000" dirty="0"/>
              <a:t>Silo approach in implementation</a:t>
            </a:r>
          </a:p>
          <a:p>
            <a:pPr>
              <a:lnSpc>
                <a:spcPct val="110000"/>
              </a:lnSpc>
              <a:buFont typeface="Wingdings" panose="05000000000000000000" pitchFamily="2" charset="2"/>
              <a:buChar char="§"/>
            </a:pPr>
            <a:r>
              <a:rPr lang="en-US" sz="2000" dirty="0"/>
              <a:t>Inadequate data availability </a:t>
            </a:r>
          </a:p>
          <a:p>
            <a:pPr>
              <a:lnSpc>
                <a:spcPct val="110000"/>
              </a:lnSpc>
              <a:buFont typeface="Wingdings" panose="05000000000000000000" pitchFamily="2" charset="2"/>
              <a:buChar char="§"/>
            </a:pPr>
            <a:r>
              <a:rPr lang="en-US" sz="2000" dirty="0"/>
              <a:t>Low </a:t>
            </a:r>
            <a:r>
              <a:rPr lang="en-US" sz="2000" dirty="0" smtClean="0"/>
              <a:t>level of engagement with stakeholders</a:t>
            </a:r>
            <a:endParaRPr lang="en-US" sz="2000" dirty="0"/>
          </a:p>
          <a:p>
            <a:pPr>
              <a:lnSpc>
                <a:spcPct val="110000"/>
              </a:lnSpc>
              <a:buFont typeface="Wingdings" panose="05000000000000000000" pitchFamily="2" charset="2"/>
              <a:buChar char="§"/>
            </a:pPr>
            <a:endParaRPr lang="en-US" sz="2000" dirty="0"/>
          </a:p>
        </p:txBody>
      </p:sp>
      <p:sp>
        <p:nvSpPr>
          <p:cNvPr id="4" name="Slide Number Placeholder 3"/>
          <p:cNvSpPr>
            <a:spLocks noGrp="1"/>
          </p:cNvSpPr>
          <p:nvPr>
            <p:ph type="sldNum" sz="quarter" idx="12"/>
          </p:nvPr>
        </p:nvSpPr>
        <p:spPr/>
        <p:txBody>
          <a:bodyPr/>
          <a:lstStyle/>
          <a:p>
            <a:fld id="{A2503BDB-1446-4FDD-8BAC-513887121363}" type="slidenum">
              <a:rPr lang="en-US" smtClean="0"/>
              <a:t>17</a:t>
            </a:fld>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a:p>
        </p:txBody>
      </p:sp>
    </p:spTree>
    <p:extLst>
      <p:ext uri="{BB962C8B-B14F-4D97-AF65-F5344CB8AC3E}">
        <p14:creationId xmlns:p14="http://schemas.microsoft.com/office/powerpoint/2010/main" val="32673411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365760"/>
            <a:ext cx="7958709" cy="462915"/>
          </a:xfrm>
        </p:spPr>
        <p:txBody>
          <a:bodyPr>
            <a:normAutofit fontScale="90000"/>
          </a:bodyPr>
          <a:lstStyle/>
          <a:p>
            <a:r>
              <a:rPr lang="en-US" dirty="0">
                <a:solidFill>
                  <a:srgbClr val="002060"/>
                </a:solidFill>
              </a:rPr>
              <a:t>Lessons for the SDGs</a:t>
            </a:r>
          </a:p>
        </p:txBody>
      </p:sp>
      <p:sp>
        <p:nvSpPr>
          <p:cNvPr id="3" name="Content Placeholder 2"/>
          <p:cNvSpPr>
            <a:spLocks noGrp="1"/>
          </p:cNvSpPr>
          <p:nvPr>
            <p:ph idx="1"/>
          </p:nvPr>
        </p:nvSpPr>
        <p:spPr>
          <a:xfrm>
            <a:off x="257175" y="1028701"/>
            <a:ext cx="7958709" cy="5151438"/>
          </a:xfrm>
        </p:spPr>
        <p:txBody>
          <a:bodyPr vert="horz" lIns="91440" tIns="45720" rIns="91440" bIns="45720" rtlCol="0">
            <a:noAutofit/>
          </a:bodyPr>
          <a:lstStyle/>
          <a:p>
            <a:pPr marL="0" indent="0">
              <a:lnSpc>
                <a:spcPct val="100000"/>
              </a:lnSpc>
              <a:spcBef>
                <a:spcPts val="0"/>
              </a:spcBef>
              <a:spcAft>
                <a:spcPts val="600"/>
              </a:spcAft>
              <a:buNone/>
            </a:pPr>
            <a:r>
              <a:rPr lang="en-US" sz="2000" b="1" i="1" dirty="0" smtClean="0"/>
              <a:t>It is critically important to keep the key elements of SDGs in perspective</a:t>
            </a:r>
            <a:endParaRPr lang="en-US" sz="2000" b="1" dirty="0"/>
          </a:p>
          <a:p>
            <a:pPr marL="0" indent="0">
              <a:lnSpc>
                <a:spcPct val="100000"/>
              </a:lnSpc>
              <a:spcBef>
                <a:spcPts val="0"/>
              </a:spcBef>
              <a:spcAft>
                <a:spcPts val="600"/>
              </a:spcAft>
              <a:buNone/>
            </a:pPr>
            <a:endParaRPr lang="en-US" sz="1100" dirty="0" smtClean="0"/>
          </a:p>
          <a:p>
            <a:pPr marL="0" indent="0">
              <a:lnSpc>
                <a:spcPct val="100000"/>
              </a:lnSpc>
              <a:spcBef>
                <a:spcPts val="0"/>
              </a:spcBef>
              <a:spcAft>
                <a:spcPts val="600"/>
              </a:spcAft>
              <a:buNone/>
            </a:pPr>
            <a:r>
              <a:rPr lang="en-US" dirty="0" smtClean="0"/>
              <a:t>The synthesis report of the Secretary General on the post-2015 agenda, “The road to dignity: ending poverty, transforming all lives and protecting the planet” was published in December 2014. The report presents six elements for delivering on the SDGs which “… would help frame and reinforce the universal, integrated and transformative nature of a sustainable development agenda …”. The six elements are:</a:t>
            </a:r>
          </a:p>
          <a:p>
            <a:pPr>
              <a:lnSpc>
                <a:spcPct val="100000"/>
              </a:lnSpc>
              <a:spcBef>
                <a:spcPts val="0"/>
              </a:spcBef>
              <a:spcAft>
                <a:spcPts val="600"/>
              </a:spcAft>
            </a:pPr>
            <a:r>
              <a:rPr lang="en-US" b="1" i="1" dirty="0" smtClean="0">
                <a:solidFill>
                  <a:srgbClr val="FF0000"/>
                </a:solidFill>
              </a:rPr>
              <a:t>Dignity</a:t>
            </a:r>
            <a:r>
              <a:rPr lang="en-US" dirty="0"/>
              <a:t>: to end poverty and fight </a:t>
            </a:r>
            <a:r>
              <a:rPr lang="en-US" dirty="0" smtClean="0"/>
              <a:t>inequalities</a:t>
            </a:r>
          </a:p>
          <a:p>
            <a:pPr>
              <a:lnSpc>
                <a:spcPct val="100000"/>
              </a:lnSpc>
              <a:spcBef>
                <a:spcPts val="0"/>
              </a:spcBef>
              <a:spcAft>
                <a:spcPts val="600"/>
              </a:spcAft>
            </a:pPr>
            <a:r>
              <a:rPr lang="en-US" b="1" i="1" dirty="0" smtClean="0">
                <a:solidFill>
                  <a:srgbClr val="FF0000"/>
                </a:solidFill>
              </a:rPr>
              <a:t>People</a:t>
            </a:r>
            <a:r>
              <a:rPr lang="en-US" dirty="0"/>
              <a:t>: to ensure healthy lives, knowledge, and the inclusion of women and </a:t>
            </a:r>
            <a:r>
              <a:rPr lang="en-US" dirty="0" smtClean="0"/>
              <a:t>children</a:t>
            </a:r>
          </a:p>
          <a:p>
            <a:pPr>
              <a:lnSpc>
                <a:spcPct val="100000"/>
              </a:lnSpc>
              <a:spcBef>
                <a:spcPts val="0"/>
              </a:spcBef>
              <a:spcAft>
                <a:spcPts val="600"/>
              </a:spcAft>
            </a:pPr>
            <a:r>
              <a:rPr lang="en-US" b="1" i="1" dirty="0" smtClean="0">
                <a:solidFill>
                  <a:srgbClr val="FF0000"/>
                </a:solidFill>
              </a:rPr>
              <a:t>Prosperity</a:t>
            </a:r>
            <a:r>
              <a:rPr lang="en-US" dirty="0"/>
              <a:t>: to grow a strong, inclusive, and transformative </a:t>
            </a:r>
            <a:r>
              <a:rPr lang="en-US" dirty="0" smtClean="0"/>
              <a:t>economy</a:t>
            </a:r>
          </a:p>
          <a:p>
            <a:pPr>
              <a:lnSpc>
                <a:spcPct val="100000"/>
              </a:lnSpc>
              <a:spcBef>
                <a:spcPts val="0"/>
              </a:spcBef>
              <a:spcAft>
                <a:spcPts val="600"/>
              </a:spcAft>
            </a:pPr>
            <a:r>
              <a:rPr lang="en-US" b="1" i="1" dirty="0" smtClean="0">
                <a:solidFill>
                  <a:srgbClr val="FF0000"/>
                </a:solidFill>
              </a:rPr>
              <a:t>Planet</a:t>
            </a:r>
            <a:r>
              <a:rPr lang="en-US" dirty="0"/>
              <a:t>: to protect our ecosystems for all societies and our </a:t>
            </a:r>
            <a:r>
              <a:rPr lang="en-US" dirty="0" smtClean="0"/>
              <a:t>children</a:t>
            </a:r>
          </a:p>
          <a:p>
            <a:pPr>
              <a:lnSpc>
                <a:spcPct val="100000"/>
              </a:lnSpc>
              <a:spcBef>
                <a:spcPts val="0"/>
              </a:spcBef>
              <a:spcAft>
                <a:spcPts val="600"/>
              </a:spcAft>
            </a:pPr>
            <a:r>
              <a:rPr lang="en-US" b="1" i="1" dirty="0" smtClean="0">
                <a:solidFill>
                  <a:srgbClr val="FF0000"/>
                </a:solidFill>
              </a:rPr>
              <a:t>Justice</a:t>
            </a:r>
            <a:r>
              <a:rPr lang="en-US" dirty="0"/>
              <a:t>: to promote safe and peaceful societies, and strong </a:t>
            </a:r>
            <a:r>
              <a:rPr lang="en-US" dirty="0" smtClean="0"/>
              <a:t>institutions </a:t>
            </a:r>
          </a:p>
          <a:p>
            <a:pPr>
              <a:lnSpc>
                <a:spcPct val="100000"/>
              </a:lnSpc>
              <a:spcBef>
                <a:spcPts val="0"/>
              </a:spcBef>
              <a:spcAft>
                <a:spcPts val="600"/>
              </a:spcAft>
            </a:pPr>
            <a:r>
              <a:rPr lang="en-US" b="1" i="1" dirty="0" smtClean="0">
                <a:solidFill>
                  <a:srgbClr val="FF0000"/>
                </a:solidFill>
              </a:rPr>
              <a:t>Partnership</a:t>
            </a:r>
            <a:r>
              <a:rPr lang="en-US" dirty="0"/>
              <a:t>: to </a:t>
            </a:r>
            <a:r>
              <a:rPr lang="en-US" dirty="0" err="1"/>
              <a:t>catalyse</a:t>
            </a:r>
            <a:r>
              <a:rPr lang="en-US" dirty="0"/>
              <a:t> global solidarity for sustainable </a:t>
            </a:r>
            <a:r>
              <a:rPr lang="en-US" dirty="0" smtClean="0"/>
              <a:t>development </a:t>
            </a:r>
            <a:endParaRPr lang="en-US" dirty="0"/>
          </a:p>
          <a:p>
            <a:pPr marL="0" indent="0">
              <a:lnSpc>
                <a:spcPct val="100000"/>
              </a:lnSpc>
              <a:spcBef>
                <a:spcPts val="0"/>
              </a:spcBef>
              <a:spcAft>
                <a:spcPts val="600"/>
              </a:spcAft>
              <a:buNone/>
            </a:pPr>
            <a:endParaRPr lang="en-US" sz="2000" b="1" i="1" dirty="0" smtClean="0"/>
          </a:p>
        </p:txBody>
      </p:sp>
      <p:sp>
        <p:nvSpPr>
          <p:cNvPr id="4" name="Slide Number Placeholder 3"/>
          <p:cNvSpPr>
            <a:spLocks noGrp="1"/>
          </p:cNvSpPr>
          <p:nvPr>
            <p:ph type="sldNum" sz="quarter" idx="12"/>
          </p:nvPr>
        </p:nvSpPr>
        <p:spPr/>
        <p:txBody>
          <a:bodyPr/>
          <a:lstStyle/>
          <a:p>
            <a:fld id="{A2503BDB-1446-4FDD-8BAC-513887121363}" type="slidenum">
              <a:rPr lang="en-US" smtClean="0"/>
              <a:t>18</a:t>
            </a:fld>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dirty="0"/>
          </a:p>
        </p:txBody>
      </p:sp>
    </p:spTree>
    <p:extLst>
      <p:ext uri="{BB962C8B-B14F-4D97-AF65-F5344CB8AC3E}">
        <p14:creationId xmlns:p14="http://schemas.microsoft.com/office/powerpoint/2010/main" val="1598388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365760"/>
            <a:ext cx="7958709" cy="462915"/>
          </a:xfrm>
        </p:spPr>
        <p:txBody>
          <a:bodyPr>
            <a:normAutofit fontScale="90000"/>
          </a:bodyPr>
          <a:lstStyle/>
          <a:p>
            <a:r>
              <a:rPr lang="en-US" dirty="0">
                <a:solidFill>
                  <a:srgbClr val="002060"/>
                </a:solidFill>
              </a:rPr>
              <a:t>Lessons for the SDGs</a:t>
            </a:r>
          </a:p>
        </p:txBody>
      </p:sp>
      <p:sp>
        <p:nvSpPr>
          <p:cNvPr id="3" name="Content Placeholder 2"/>
          <p:cNvSpPr>
            <a:spLocks noGrp="1"/>
          </p:cNvSpPr>
          <p:nvPr>
            <p:ph idx="1"/>
          </p:nvPr>
        </p:nvSpPr>
        <p:spPr>
          <a:xfrm>
            <a:off x="257175" y="857250"/>
            <a:ext cx="7958709" cy="5151438"/>
          </a:xfrm>
        </p:spPr>
        <p:txBody>
          <a:bodyPr vert="horz" lIns="91440" tIns="45720" rIns="91440" bIns="45720" rtlCol="0">
            <a:noAutofit/>
          </a:bodyPr>
          <a:lstStyle/>
          <a:p>
            <a:pPr marL="0" indent="0">
              <a:lnSpc>
                <a:spcPct val="100000"/>
              </a:lnSpc>
              <a:spcBef>
                <a:spcPts val="0"/>
              </a:spcBef>
              <a:spcAft>
                <a:spcPts val="600"/>
              </a:spcAft>
              <a:buNone/>
            </a:pPr>
            <a:r>
              <a:rPr lang="en-US" b="1" i="1" dirty="0"/>
              <a:t>Goal </a:t>
            </a:r>
            <a:r>
              <a:rPr lang="en-US" b="1" i="1" dirty="0" smtClean="0"/>
              <a:t>1. </a:t>
            </a:r>
            <a:r>
              <a:rPr lang="en-US" b="1" i="1" dirty="0"/>
              <a:t>End poverty in all its forms everywhere</a:t>
            </a:r>
          </a:p>
          <a:p>
            <a:pPr marL="0" indent="0">
              <a:lnSpc>
                <a:spcPct val="100000"/>
              </a:lnSpc>
              <a:spcBef>
                <a:spcPts val="0"/>
              </a:spcBef>
              <a:spcAft>
                <a:spcPts val="600"/>
              </a:spcAft>
              <a:buNone/>
            </a:pPr>
            <a:r>
              <a:rPr lang="en-US" b="1" i="1" dirty="0"/>
              <a:t>Goal 2. End hunger, achieve food security and improved nutrition and promote sustainable agriculture</a:t>
            </a:r>
          </a:p>
          <a:p>
            <a:pPr marL="0" indent="0">
              <a:lnSpc>
                <a:spcPct val="100000"/>
              </a:lnSpc>
              <a:spcBef>
                <a:spcPts val="0"/>
              </a:spcBef>
              <a:spcAft>
                <a:spcPts val="600"/>
              </a:spcAft>
              <a:buNone/>
            </a:pPr>
            <a:r>
              <a:rPr lang="en-US" b="1" i="1" dirty="0"/>
              <a:t>Goal 3. Ensure healthy lives and promote well-being for all at all ages</a:t>
            </a:r>
          </a:p>
          <a:p>
            <a:pPr marL="0" indent="0">
              <a:lnSpc>
                <a:spcPct val="100000"/>
              </a:lnSpc>
              <a:spcBef>
                <a:spcPts val="0"/>
              </a:spcBef>
              <a:spcAft>
                <a:spcPts val="600"/>
              </a:spcAft>
              <a:buNone/>
            </a:pPr>
            <a:r>
              <a:rPr lang="en-US" b="1" i="1" dirty="0"/>
              <a:t>Goal 4. Ensure inclusive and equitable quality education and promote lifelong learning opportunities for all</a:t>
            </a:r>
          </a:p>
          <a:p>
            <a:pPr marL="0" indent="0">
              <a:lnSpc>
                <a:spcPct val="100000"/>
              </a:lnSpc>
              <a:spcBef>
                <a:spcPts val="0"/>
              </a:spcBef>
              <a:spcAft>
                <a:spcPts val="600"/>
              </a:spcAft>
              <a:buNone/>
            </a:pPr>
            <a:r>
              <a:rPr lang="en-US" b="1" i="1" dirty="0"/>
              <a:t>Goal 5. Achieve gender equality and empower all women and girls</a:t>
            </a:r>
          </a:p>
          <a:p>
            <a:pPr marL="0" indent="0">
              <a:lnSpc>
                <a:spcPct val="100000"/>
              </a:lnSpc>
              <a:spcBef>
                <a:spcPts val="0"/>
              </a:spcBef>
              <a:spcAft>
                <a:spcPts val="600"/>
              </a:spcAft>
              <a:buNone/>
            </a:pPr>
            <a:r>
              <a:rPr lang="en-US" b="1" i="1" dirty="0"/>
              <a:t>Goal 6. Ensure availability and sustainable management of water and sanitation for all</a:t>
            </a:r>
          </a:p>
          <a:p>
            <a:pPr marL="0" indent="0">
              <a:lnSpc>
                <a:spcPct val="100000"/>
              </a:lnSpc>
              <a:spcBef>
                <a:spcPts val="0"/>
              </a:spcBef>
              <a:spcAft>
                <a:spcPts val="600"/>
              </a:spcAft>
              <a:buNone/>
            </a:pPr>
            <a:r>
              <a:rPr lang="en-US" b="1" i="1" dirty="0"/>
              <a:t>Goal 7. Ensure access to affordable, reliable, sustainable and modern energy for all</a:t>
            </a:r>
          </a:p>
          <a:p>
            <a:pPr marL="0" indent="0">
              <a:lnSpc>
                <a:spcPct val="100000"/>
              </a:lnSpc>
              <a:spcBef>
                <a:spcPts val="0"/>
              </a:spcBef>
              <a:spcAft>
                <a:spcPts val="600"/>
              </a:spcAft>
              <a:buNone/>
            </a:pPr>
            <a:r>
              <a:rPr lang="en-US" b="1" i="1" dirty="0"/>
              <a:t>Goal 8. Promote sustained, inclusive and sustainable economic growth, full and productive employment and decent work for all</a:t>
            </a:r>
          </a:p>
          <a:p>
            <a:pPr marL="0" indent="0">
              <a:lnSpc>
                <a:spcPct val="100000"/>
              </a:lnSpc>
              <a:spcBef>
                <a:spcPts val="0"/>
              </a:spcBef>
              <a:spcAft>
                <a:spcPts val="600"/>
              </a:spcAft>
              <a:buNone/>
            </a:pPr>
            <a:r>
              <a:rPr lang="en-US" b="1" i="1" dirty="0"/>
              <a:t>Goal 9. Build resilient infrastructure, promote inclusive and sustainable industrialization and foster innovation</a:t>
            </a:r>
          </a:p>
        </p:txBody>
      </p:sp>
      <p:sp>
        <p:nvSpPr>
          <p:cNvPr id="4" name="Slide Number Placeholder 3"/>
          <p:cNvSpPr>
            <a:spLocks noGrp="1"/>
          </p:cNvSpPr>
          <p:nvPr>
            <p:ph type="sldNum" sz="quarter" idx="12"/>
          </p:nvPr>
        </p:nvSpPr>
        <p:spPr/>
        <p:txBody>
          <a:bodyPr/>
          <a:lstStyle/>
          <a:p>
            <a:fld id="{A2503BDB-1446-4FDD-8BAC-513887121363}" type="slidenum">
              <a:rPr lang="en-US" smtClean="0"/>
              <a:t>19</a:t>
            </a:fld>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dirty="0"/>
          </a:p>
        </p:txBody>
      </p:sp>
    </p:spTree>
    <p:extLst>
      <p:ext uri="{BB962C8B-B14F-4D97-AF65-F5344CB8AC3E}">
        <p14:creationId xmlns:p14="http://schemas.microsoft.com/office/powerpoint/2010/main" val="178611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273" y="228601"/>
            <a:ext cx="7581045" cy="1153822"/>
          </a:xfrm>
        </p:spPr>
        <p:txBody>
          <a:bodyPr>
            <a:noAutofit/>
          </a:bodyPr>
          <a:lstStyle/>
          <a:p>
            <a:r>
              <a:rPr lang="en-US" dirty="0">
                <a:solidFill>
                  <a:srgbClr val="002060"/>
                </a:solidFill>
              </a:rPr>
              <a:t>Learning from the MDGs and Lessons for the SDGs</a:t>
            </a:r>
          </a:p>
        </p:txBody>
      </p:sp>
      <p:sp>
        <p:nvSpPr>
          <p:cNvPr id="3" name="Content Placeholder 2"/>
          <p:cNvSpPr>
            <a:spLocks noGrp="1"/>
          </p:cNvSpPr>
          <p:nvPr>
            <p:ph idx="1"/>
          </p:nvPr>
        </p:nvSpPr>
        <p:spPr>
          <a:xfrm>
            <a:off x="323273" y="1528548"/>
            <a:ext cx="7977765" cy="5167815"/>
          </a:xfrm>
        </p:spPr>
        <p:txBody>
          <a:bodyPr>
            <a:normAutofit lnSpcReduction="10000"/>
          </a:bodyPr>
          <a:lstStyle/>
          <a:p>
            <a:pPr marL="0" indent="0">
              <a:buNone/>
            </a:pPr>
            <a:r>
              <a:rPr lang="en-US" sz="2000" dirty="0" smtClean="0"/>
              <a:t>This presentation draws on four studies carried out under the aegis </a:t>
            </a:r>
            <a:r>
              <a:rPr lang="en-US" sz="2000" dirty="0"/>
              <a:t>of Southern Voice on Post-MDG International Development </a:t>
            </a:r>
            <a:r>
              <a:rPr lang="en-US" sz="2000" dirty="0" smtClean="0"/>
              <a:t>Goals, which </a:t>
            </a:r>
            <a:r>
              <a:rPr lang="en-US" sz="2000" dirty="0"/>
              <a:t>is a partnership of 48 Southern Think Tanks, hosted at the </a:t>
            </a:r>
            <a:r>
              <a:rPr lang="en-US" sz="2000" dirty="0" smtClean="0"/>
              <a:t>CPD</a:t>
            </a:r>
            <a:endParaRPr lang="en-US" sz="2000" dirty="0" smtClean="0"/>
          </a:p>
          <a:p>
            <a:pPr>
              <a:buFont typeface="Wingdings" panose="05000000000000000000" pitchFamily="2" charset="2"/>
              <a:buChar char="§"/>
            </a:pPr>
            <a:r>
              <a:rPr lang="en-US" sz="2000" b="1" dirty="0" smtClean="0"/>
              <a:t>“Attaining </a:t>
            </a:r>
            <a:r>
              <a:rPr lang="en-US" sz="2000" b="1" dirty="0"/>
              <a:t>the </a:t>
            </a:r>
            <a:r>
              <a:rPr lang="en-US" sz="2000" b="1" dirty="0" smtClean="0"/>
              <a:t>MDGs: How </a:t>
            </a:r>
            <a:r>
              <a:rPr lang="en-US" sz="2000" b="1" dirty="0"/>
              <a:t>Successful are the LDCs?” </a:t>
            </a:r>
            <a:r>
              <a:rPr lang="en-US" sz="2000" dirty="0">
                <a:hlinkClick r:id="rId3"/>
              </a:rPr>
              <a:t>http://</a:t>
            </a:r>
            <a:r>
              <a:rPr lang="en-US" sz="2000" dirty="0" smtClean="0">
                <a:hlinkClick r:id="rId3"/>
              </a:rPr>
              <a:t>cpd.org.bd/wp-content/uploads/2013/09/Attaining-the-MDGs-in-LDCs.pdf</a:t>
            </a:r>
            <a:r>
              <a:rPr lang="en-US" sz="2000" dirty="0" smtClean="0"/>
              <a:t>, </a:t>
            </a:r>
            <a:r>
              <a:rPr lang="en-US" sz="2000" dirty="0" smtClean="0"/>
              <a:t>“</a:t>
            </a:r>
            <a:r>
              <a:rPr lang="en-US" sz="2000" b="1" dirty="0"/>
              <a:t>Public Expenditure Trends in Low-Income Countries in the </a:t>
            </a:r>
            <a:r>
              <a:rPr lang="en-US" sz="2000" b="1" dirty="0" smtClean="0"/>
              <a:t>Post-MDG Context”. </a:t>
            </a:r>
            <a:r>
              <a:rPr lang="en-US" sz="2000" dirty="0"/>
              <a:t>http://</a:t>
            </a:r>
            <a:r>
              <a:rPr lang="en-US" sz="2000" dirty="0" smtClean="0"/>
              <a:t>erd-report.com/erd/report_2015/press/Public%20Expenditure%20Trends%20in%20Low-Income%20Countries%20in%20the%20Post-MDG%20Context.pdf</a:t>
            </a:r>
          </a:p>
          <a:p>
            <a:pPr>
              <a:buFont typeface="Wingdings" panose="05000000000000000000" pitchFamily="2" charset="2"/>
              <a:buChar char="§"/>
            </a:pPr>
            <a:r>
              <a:rPr lang="en-US" sz="2000" b="1" dirty="0" smtClean="0"/>
              <a:t>“</a:t>
            </a:r>
            <a:r>
              <a:rPr lang="en-GB" sz="2000" b="1" dirty="0"/>
              <a:t>Measuring for Monitoring: State of SDG Data in </a:t>
            </a:r>
            <a:r>
              <a:rPr lang="en-GB" sz="2000" b="1" dirty="0" smtClean="0"/>
              <a:t>Bangladesh”. </a:t>
            </a:r>
            <a:r>
              <a:rPr lang="en-GB" sz="2000" dirty="0"/>
              <a:t>http://www.post2015datatest.com</a:t>
            </a:r>
            <a:r>
              <a:rPr lang="en-GB" sz="2000" dirty="0" smtClean="0"/>
              <a:t>/</a:t>
            </a:r>
            <a:endParaRPr lang="en-US" sz="2000" dirty="0"/>
          </a:p>
          <a:p>
            <a:pPr>
              <a:buFont typeface="Wingdings" panose="05000000000000000000" pitchFamily="2" charset="2"/>
              <a:buChar char="§"/>
            </a:pPr>
            <a:r>
              <a:rPr lang="en-US" sz="2000" b="1" dirty="0" smtClean="0"/>
              <a:t>“</a:t>
            </a:r>
            <a:r>
              <a:rPr lang="en-US" sz="2000" b="1" dirty="0"/>
              <a:t>Delivering on the </a:t>
            </a:r>
            <a:r>
              <a:rPr lang="en-US" sz="2000" b="1" dirty="0" smtClean="0"/>
              <a:t>promise: Ensuring </a:t>
            </a:r>
            <a:r>
              <a:rPr lang="en-US" sz="2000" b="1" dirty="0"/>
              <a:t>the successful implementation of the post-2015 agenda in </a:t>
            </a:r>
            <a:r>
              <a:rPr lang="en-US" sz="2000" b="1" dirty="0" smtClean="0"/>
              <a:t>Bangladesh” </a:t>
            </a:r>
            <a:r>
              <a:rPr lang="en-US" sz="2000" i="1" dirty="0" smtClean="0"/>
              <a:t>[Ongoing]</a:t>
            </a:r>
          </a:p>
          <a:p>
            <a:pPr>
              <a:buFont typeface="Wingdings" panose="05000000000000000000" pitchFamily="2" charset="2"/>
              <a:buChar char="§"/>
            </a:pPr>
            <a:endParaRPr lang="en-US" sz="2000" dirty="0"/>
          </a:p>
        </p:txBody>
      </p:sp>
      <p:sp>
        <p:nvSpPr>
          <p:cNvPr id="4" name="Slide Number Placeholder 3"/>
          <p:cNvSpPr>
            <a:spLocks noGrp="1"/>
          </p:cNvSpPr>
          <p:nvPr>
            <p:ph type="sldNum" sz="quarter" idx="12"/>
          </p:nvPr>
        </p:nvSpPr>
        <p:spPr/>
        <p:txBody>
          <a:bodyPr/>
          <a:lstStyle/>
          <a:p>
            <a:fld id="{A2503BDB-1446-4FDD-8BAC-51388712136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dirty="0"/>
          </a:p>
        </p:txBody>
      </p:sp>
    </p:spTree>
    <p:extLst>
      <p:ext uri="{BB962C8B-B14F-4D97-AF65-F5344CB8AC3E}">
        <p14:creationId xmlns:p14="http://schemas.microsoft.com/office/powerpoint/2010/main" val="12137986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365760"/>
            <a:ext cx="7958709" cy="462915"/>
          </a:xfrm>
        </p:spPr>
        <p:txBody>
          <a:bodyPr>
            <a:normAutofit fontScale="90000"/>
          </a:bodyPr>
          <a:lstStyle/>
          <a:p>
            <a:r>
              <a:rPr lang="en-US" dirty="0">
                <a:solidFill>
                  <a:srgbClr val="002060"/>
                </a:solidFill>
              </a:rPr>
              <a:t>Lessons for the SDGs</a:t>
            </a:r>
          </a:p>
        </p:txBody>
      </p:sp>
      <p:sp>
        <p:nvSpPr>
          <p:cNvPr id="3" name="Content Placeholder 2"/>
          <p:cNvSpPr>
            <a:spLocks noGrp="1"/>
          </p:cNvSpPr>
          <p:nvPr>
            <p:ph idx="1"/>
          </p:nvPr>
        </p:nvSpPr>
        <p:spPr>
          <a:xfrm>
            <a:off x="257175" y="857250"/>
            <a:ext cx="7958709" cy="5151438"/>
          </a:xfrm>
        </p:spPr>
        <p:txBody>
          <a:bodyPr vert="horz" lIns="91440" tIns="45720" rIns="91440" bIns="45720" rtlCol="0">
            <a:noAutofit/>
          </a:bodyPr>
          <a:lstStyle/>
          <a:p>
            <a:pPr marL="0" indent="0">
              <a:lnSpc>
                <a:spcPct val="100000"/>
              </a:lnSpc>
              <a:spcBef>
                <a:spcPts val="0"/>
              </a:spcBef>
              <a:spcAft>
                <a:spcPts val="600"/>
              </a:spcAft>
              <a:buNone/>
            </a:pPr>
            <a:r>
              <a:rPr lang="en-US" b="1" i="1" dirty="0"/>
              <a:t>Goal 10. Reduce inequality within and among countries</a:t>
            </a:r>
          </a:p>
          <a:p>
            <a:pPr marL="0" indent="0">
              <a:lnSpc>
                <a:spcPct val="100000"/>
              </a:lnSpc>
              <a:spcBef>
                <a:spcPts val="0"/>
              </a:spcBef>
              <a:spcAft>
                <a:spcPts val="600"/>
              </a:spcAft>
              <a:buNone/>
            </a:pPr>
            <a:r>
              <a:rPr lang="en-US" b="1" i="1" dirty="0"/>
              <a:t>Goal 11. Make cities and human settlements inclusive, safe, resilient and sustainable</a:t>
            </a:r>
          </a:p>
          <a:p>
            <a:pPr marL="0" indent="0">
              <a:lnSpc>
                <a:spcPct val="100000"/>
              </a:lnSpc>
              <a:spcBef>
                <a:spcPts val="0"/>
              </a:spcBef>
              <a:spcAft>
                <a:spcPts val="600"/>
              </a:spcAft>
              <a:buNone/>
            </a:pPr>
            <a:r>
              <a:rPr lang="en-US" b="1" i="1" dirty="0"/>
              <a:t>Goal 12. Ensure sustainable consumption and production patterns</a:t>
            </a:r>
          </a:p>
          <a:p>
            <a:pPr marL="0" indent="0">
              <a:lnSpc>
                <a:spcPct val="100000"/>
              </a:lnSpc>
              <a:spcBef>
                <a:spcPts val="0"/>
              </a:spcBef>
              <a:spcAft>
                <a:spcPts val="600"/>
              </a:spcAft>
              <a:buNone/>
            </a:pPr>
            <a:r>
              <a:rPr lang="en-US" b="1" i="1" dirty="0"/>
              <a:t>Goal 13. Take urgent action to combat climate change and its </a:t>
            </a:r>
            <a:r>
              <a:rPr lang="en-US" b="1" i="1" dirty="0" smtClean="0"/>
              <a:t>impacts</a:t>
            </a:r>
            <a:endParaRPr lang="en-US" b="1" i="1" dirty="0"/>
          </a:p>
          <a:p>
            <a:pPr marL="0" indent="0">
              <a:lnSpc>
                <a:spcPct val="100000"/>
              </a:lnSpc>
              <a:spcBef>
                <a:spcPts val="0"/>
              </a:spcBef>
              <a:spcAft>
                <a:spcPts val="600"/>
              </a:spcAft>
              <a:buNone/>
            </a:pPr>
            <a:r>
              <a:rPr lang="en-US" b="1" i="1" dirty="0"/>
              <a:t>Goal 14. Conserve and sustainably use the oceans, seas and marine resources for sustainable development</a:t>
            </a:r>
          </a:p>
          <a:p>
            <a:pPr marL="0" indent="0">
              <a:lnSpc>
                <a:spcPct val="100000"/>
              </a:lnSpc>
              <a:spcBef>
                <a:spcPts val="0"/>
              </a:spcBef>
              <a:spcAft>
                <a:spcPts val="600"/>
              </a:spcAft>
              <a:buNone/>
            </a:pPr>
            <a:r>
              <a:rPr lang="en-US" b="1" i="1" dirty="0"/>
              <a:t>Goal 15. Protect, restore and promote sustainable use of terrestrial ecosystems, sustainably manage forests, combat desertification, and halt and reverse land degradation and halt biodiversity loss</a:t>
            </a:r>
          </a:p>
          <a:p>
            <a:pPr marL="0" indent="0">
              <a:lnSpc>
                <a:spcPct val="100000"/>
              </a:lnSpc>
              <a:spcBef>
                <a:spcPts val="0"/>
              </a:spcBef>
              <a:spcAft>
                <a:spcPts val="600"/>
              </a:spcAft>
              <a:buNone/>
            </a:pPr>
            <a:r>
              <a:rPr lang="en-US" b="1" i="1" dirty="0"/>
              <a:t>Goal 16. Promote peaceful and inclusive societies for sustainable development, provide access to justice for all and build effective, accountable and inclusive institutions at all levels</a:t>
            </a:r>
          </a:p>
          <a:p>
            <a:pPr marL="0" indent="0">
              <a:lnSpc>
                <a:spcPct val="100000"/>
              </a:lnSpc>
              <a:spcBef>
                <a:spcPts val="0"/>
              </a:spcBef>
              <a:spcAft>
                <a:spcPts val="600"/>
              </a:spcAft>
              <a:buNone/>
            </a:pPr>
            <a:r>
              <a:rPr lang="en-US" b="1" i="1" dirty="0"/>
              <a:t>Goal 17. Strengthen the means of implementation and revitalize the global partnership for sustainable development</a:t>
            </a:r>
          </a:p>
        </p:txBody>
      </p:sp>
      <p:sp>
        <p:nvSpPr>
          <p:cNvPr id="4" name="Slide Number Placeholder 3"/>
          <p:cNvSpPr>
            <a:spLocks noGrp="1"/>
          </p:cNvSpPr>
          <p:nvPr>
            <p:ph type="sldNum" sz="quarter" idx="12"/>
          </p:nvPr>
        </p:nvSpPr>
        <p:spPr/>
        <p:txBody>
          <a:bodyPr/>
          <a:lstStyle/>
          <a:p>
            <a:fld id="{A2503BDB-1446-4FDD-8BAC-513887121363}" type="slidenum">
              <a:rPr lang="en-US" smtClean="0"/>
              <a:t>20</a:t>
            </a:fld>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dirty="0"/>
          </a:p>
        </p:txBody>
      </p:sp>
    </p:spTree>
    <p:extLst>
      <p:ext uri="{BB962C8B-B14F-4D97-AF65-F5344CB8AC3E}">
        <p14:creationId xmlns:p14="http://schemas.microsoft.com/office/powerpoint/2010/main" val="42157363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365760"/>
            <a:ext cx="7958709" cy="462915"/>
          </a:xfrm>
        </p:spPr>
        <p:txBody>
          <a:bodyPr>
            <a:normAutofit fontScale="90000"/>
          </a:bodyPr>
          <a:lstStyle/>
          <a:p>
            <a:r>
              <a:rPr lang="en-US" dirty="0">
                <a:solidFill>
                  <a:srgbClr val="002060"/>
                </a:solidFill>
              </a:rPr>
              <a:t>Lessons for the SDGs</a:t>
            </a:r>
          </a:p>
        </p:txBody>
      </p:sp>
      <p:sp>
        <p:nvSpPr>
          <p:cNvPr id="3" name="Content Placeholder 2"/>
          <p:cNvSpPr>
            <a:spLocks noGrp="1"/>
          </p:cNvSpPr>
          <p:nvPr>
            <p:ph idx="1"/>
          </p:nvPr>
        </p:nvSpPr>
        <p:spPr>
          <a:xfrm>
            <a:off x="257175" y="1028701"/>
            <a:ext cx="7958709" cy="5151438"/>
          </a:xfrm>
        </p:spPr>
        <p:txBody>
          <a:bodyPr vert="horz" lIns="91440" tIns="45720" rIns="91440" bIns="45720" rtlCol="0">
            <a:noAutofit/>
          </a:bodyPr>
          <a:lstStyle/>
          <a:p>
            <a:pPr lvl="0">
              <a:lnSpc>
                <a:spcPct val="100000"/>
              </a:lnSpc>
              <a:spcBef>
                <a:spcPts val="0"/>
              </a:spcBef>
              <a:spcAft>
                <a:spcPts val="600"/>
              </a:spcAft>
              <a:buFont typeface="Wingdings" panose="05000000000000000000" pitchFamily="2" charset="2"/>
              <a:buChar char="§"/>
            </a:pPr>
            <a:r>
              <a:rPr lang="en-US" sz="2000" dirty="0" smtClean="0"/>
              <a:t>The </a:t>
            </a:r>
            <a:r>
              <a:rPr lang="en-US" sz="2000" dirty="0"/>
              <a:t>Agenda: </a:t>
            </a:r>
            <a:r>
              <a:rPr lang="en-US" sz="2000" b="1" i="1" dirty="0"/>
              <a:t>Inclusive, transformative, integrated and universal</a:t>
            </a:r>
          </a:p>
          <a:p>
            <a:pPr lvl="1">
              <a:lnSpc>
                <a:spcPct val="100000"/>
              </a:lnSpc>
              <a:spcBef>
                <a:spcPts val="0"/>
              </a:spcBef>
              <a:spcAft>
                <a:spcPts val="600"/>
              </a:spcAft>
              <a:buFont typeface="Wingdings" panose="05000000000000000000" pitchFamily="2" charset="2"/>
              <a:buChar char="§"/>
            </a:pPr>
            <a:r>
              <a:rPr lang="en-US" sz="2000" dirty="0"/>
              <a:t>How the ‘universal’ SDG will be rearticulated at the national level reflecting the contextual priorities?- Still an issue of debate</a:t>
            </a:r>
          </a:p>
          <a:p>
            <a:pPr>
              <a:lnSpc>
                <a:spcPct val="100000"/>
              </a:lnSpc>
              <a:spcBef>
                <a:spcPts val="0"/>
              </a:spcBef>
              <a:spcAft>
                <a:spcPts val="600"/>
              </a:spcAft>
              <a:buFont typeface="Wingdings" panose="05000000000000000000" pitchFamily="2" charset="2"/>
              <a:buChar char="§"/>
            </a:pPr>
            <a:r>
              <a:rPr lang="en-US" sz="2000" dirty="0"/>
              <a:t>Country-led implementation</a:t>
            </a:r>
          </a:p>
          <a:p>
            <a:pPr lvl="0">
              <a:lnSpc>
                <a:spcPct val="100000"/>
              </a:lnSpc>
              <a:spcBef>
                <a:spcPts val="0"/>
              </a:spcBef>
              <a:spcAft>
                <a:spcPts val="600"/>
              </a:spcAft>
              <a:buFont typeface="Wingdings" panose="05000000000000000000" pitchFamily="2" charset="2"/>
              <a:buChar char="§"/>
            </a:pPr>
            <a:r>
              <a:rPr lang="en-US" sz="2000" dirty="0" smtClean="0"/>
              <a:t>A </a:t>
            </a:r>
            <a:r>
              <a:rPr lang="en-US" sz="2000" dirty="0" err="1"/>
              <a:t>revitalised</a:t>
            </a:r>
            <a:r>
              <a:rPr lang="en-US" sz="2000" dirty="0"/>
              <a:t> Global </a:t>
            </a:r>
            <a:r>
              <a:rPr lang="en-US" sz="2000" dirty="0" smtClean="0"/>
              <a:t>Partnership: An area much criticized during MDG implementation</a:t>
            </a:r>
            <a:endParaRPr lang="en-US" sz="2000" dirty="0"/>
          </a:p>
          <a:p>
            <a:pPr>
              <a:lnSpc>
                <a:spcPct val="100000"/>
              </a:lnSpc>
              <a:spcBef>
                <a:spcPts val="0"/>
              </a:spcBef>
              <a:spcAft>
                <a:spcPts val="600"/>
              </a:spcAft>
              <a:buFont typeface="Wingdings" panose="05000000000000000000" pitchFamily="2" charset="2"/>
              <a:buChar char="§"/>
            </a:pPr>
            <a:r>
              <a:rPr lang="en-US" sz="2000" dirty="0" smtClean="0"/>
              <a:t>Follow-up </a:t>
            </a:r>
            <a:r>
              <a:rPr lang="en-US" sz="2000" dirty="0"/>
              <a:t>and review processes will be voluntary and will respect policy space and priorities of the countries</a:t>
            </a:r>
          </a:p>
          <a:p>
            <a:pPr>
              <a:lnSpc>
                <a:spcPct val="100000"/>
              </a:lnSpc>
              <a:spcBef>
                <a:spcPts val="0"/>
              </a:spcBef>
              <a:spcAft>
                <a:spcPts val="600"/>
              </a:spcAft>
              <a:buFont typeface="Wingdings" panose="05000000000000000000" pitchFamily="2" charset="2"/>
              <a:buChar char="§"/>
            </a:pPr>
            <a:r>
              <a:rPr lang="en-US" sz="2000" dirty="0"/>
              <a:t>Global review will primarily be based on national official data sources – country reports and thematic </a:t>
            </a:r>
            <a:r>
              <a:rPr lang="en-US" sz="2000" dirty="0" smtClean="0"/>
              <a:t>reports</a:t>
            </a:r>
          </a:p>
          <a:p>
            <a:pPr>
              <a:lnSpc>
                <a:spcPct val="100000"/>
              </a:lnSpc>
              <a:spcBef>
                <a:spcPts val="0"/>
              </a:spcBef>
              <a:spcAft>
                <a:spcPts val="600"/>
              </a:spcAft>
              <a:buFont typeface="Wingdings" panose="05000000000000000000" pitchFamily="2" charset="2"/>
              <a:buChar char="§"/>
            </a:pPr>
            <a:r>
              <a:rPr lang="en-US" sz="2000" dirty="0" smtClean="0"/>
              <a:t>Data Revolution</a:t>
            </a:r>
          </a:p>
          <a:p>
            <a:pPr>
              <a:lnSpc>
                <a:spcPct val="100000"/>
              </a:lnSpc>
              <a:spcBef>
                <a:spcPts val="0"/>
              </a:spcBef>
              <a:spcAft>
                <a:spcPts val="600"/>
              </a:spcAft>
              <a:buFont typeface="Wingdings" panose="05000000000000000000" pitchFamily="2" charset="2"/>
              <a:buChar char="§"/>
            </a:pPr>
            <a:r>
              <a:rPr lang="en-US" sz="2000" dirty="0" smtClean="0"/>
              <a:t>Separate Goal (17) for means of implementation (</a:t>
            </a:r>
            <a:r>
              <a:rPr lang="en-US" sz="2000" dirty="0" err="1" smtClean="0"/>
              <a:t>MoI</a:t>
            </a:r>
            <a:r>
              <a:rPr lang="en-US" sz="2000" dirty="0" smtClean="0"/>
              <a:t>) and </a:t>
            </a:r>
            <a:r>
              <a:rPr lang="en-US" sz="2000" dirty="0" err="1" smtClean="0"/>
              <a:t>MoI</a:t>
            </a:r>
            <a:r>
              <a:rPr lang="en-US" sz="2000" dirty="0" smtClean="0"/>
              <a:t> targets under each Goal</a:t>
            </a:r>
            <a:endParaRPr lang="en-US" sz="2000" dirty="0"/>
          </a:p>
        </p:txBody>
      </p:sp>
      <p:sp>
        <p:nvSpPr>
          <p:cNvPr id="4" name="Slide Number Placeholder 3"/>
          <p:cNvSpPr>
            <a:spLocks noGrp="1"/>
          </p:cNvSpPr>
          <p:nvPr>
            <p:ph type="sldNum" sz="quarter" idx="12"/>
          </p:nvPr>
        </p:nvSpPr>
        <p:spPr/>
        <p:txBody>
          <a:bodyPr/>
          <a:lstStyle/>
          <a:p>
            <a:fld id="{A2503BDB-1446-4FDD-8BAC-513887121363}" type="slidenum">
              <a:rPr lang="en-US" smtClean="0"/>
              <a:t>21</a:t>
            </a:fld>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dirty="0"/>
          </a:p>
        </p:txBody>
      </p:sp>
    </p:spTree>
    <p:extLst>
      <p:ext uri="{BB962C8B-B14F-4D97-AF65-F5344CB8AC3E}">
        <p14:creationId xmlns:p14="http://schemas.microsoft.com/office/powerpoint/2010/main" val="15182847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345" y="212652"/>
            <a:ext cx="7907540" cy="572439"/>
          </a:xfrm>
        </p:spPr>
        <p:txBody>
          <a:bodyPr>
            <a:normAutofit fontScale="90000"/>
          </a:bodyPr>
          <a:lstStyle/>
          <a:p>
            <a:r>
              <a:rPr lang="en-US" dirty="0" smtClean="0">
                <a:solidFill>
                  <a:srgbClr val="002060"/>
                </a:solidFill>
              </a:rPr>
              <a:t>Lessons for the SDGs</a:t>
            </a:r>
            <a:endParaRPr lang="en-US" dirty="0">
              <a:solidFill>
                <a:srgbClr val="002060"/>
              </a:solidFill>
            </a:endParaRPr>
          </a:p>
        </p:txBody>
      </p:sp>
      <p:sp>
        <p:nvSpPr>
          <p:cNvPr id="3" name="Content Placeholder 2"/>
          <p:cNvSpPr>
            <a:spLocks noGrp="1"/>
          </p:cNvSpPr>
          <p:nvPr>
            <p:ph idx="1"/>
          </p:nvPr>
        </p:nvSpPr>
        <p:spPr>
          <a:xfrm>
            <a:off x="308346" y="785091"/>
            <a:ext cx="8013618" cy="5860258"/>
          </a:xfrm>
        </p:spPr>
        <p:txBody>
          <a:bodyPr>
            <a:noAutofit/>
          </a:bodyPr>
          <a:lstStyle/>
          <a:p>
            <a:pPr>
              <a:lnSpc>
                <a:spcPct val="100000"/>
              </a:lnSpc>
              <a:spcBef>
                <a:spcPts val="0"/>
              </a:spcBef>
              <a:spcAft>
                <a:spcPts val="600"/>
              </a:spcAft>
              <a:buFont typeface="Wingdings" panose="05000000000000000000" pitchFamily="2" charset="2"/>
              <a:buChar char="§"/>
            </a:pPr>
            <a:r>
              <a:rPr lang="en-US" sz="2000" dirty="0"/>
              <a:t>New areas of SDGs </a:t>
            </a:r>
            <a:r>
              <a:rPr lang="en-US" sz="2000" dirty="0" smtClean="0"/>
              <a:t>(e.g. cities </a:t>
            </a:r>
            <a:r>
              <a:rPr lang="en-US" sz="2000" dirty="0"/>
              <a:t>and human settlements, ecosystem and </a:t>
            </a:r>
            <a:r>
              <a:rPr lang="en-US" sz="2000" dirty="0" smtClean="0"/>
              <a:t>biodiversity) </a:t>
            </a:r>
            <a:r>
              <a:rPr lang="en-US" sz="2000" dirty="0"/>
              <a:t>will call for greater effort and resources at the country level</a:t>
            </a:r>
          </a:p>
          <a:p>
            <a:pPr lvl="1">
              <a:lnSpc>
                <a:spcPct val="100000"/>
              </a:lnSpc>
              <a:spcBef>
                <a:spcPts val="0"/>
              </a:spcBef>
              <a:spcAft>
                <a:spcPts val="600"/>
              </a:spcAft>
              <a:buFont typeface="Wingdings" panose="05000000000000000000" pitchFamily="2" charset="2"/>
              <a:buChar char="§"/>
            </a:pPr>
            <a:r>
              <a:rPr lang="en-US" sz="2000" dirty="0"/>
              <a:t>Much more ambition and effort is required on the part of the national, regional and international community. </a:t>
            </a:r>
          </a:p>
          <a:p>
            <a:pPr>
              <a:lnSpc>
                <a:spcPct val="100000"/>
              </a:lnSpc>
              <a:spcBef>
                <a:spcPts val="0"/>
              </a:spcBef>
              <a:spcAft>
                <a:spcPts val="600"/>
              </a:spcAft>
              <a:buFont typeface="Wingdings" panose="05000000000000000000" pitchFamily="2" charset="2"/>
              <a:buChar char="§"/>
            </a:pPr>
            <a:r>
              <a:rPr lang="en-US" sz="2000" dirty="0" smtClean="0"/>
              <a:t>It is important to </a:t>
            </a:r>
            <a:r>
              <a:rPr lang="en-US" sz="2000" dirty="0" err="1" smtClean="0"/>
              <a:t>sensitise</a:t>
            </a:r>
            <a:r>
              <a:rPr lang="en-US" sz="2000" dirty="0" smtClean="0"/>
              <a:t> national policies in line with SDGs!</a:t>
            </a:r>
          </a:p>
          <a:p>
            <a:pPr>
              <a:lnSpc>
                <a:spcPct val="100000"/>
              </a:lnSpc>
              <a:spcBef>
                <a:spcPts val="0"/>
              </a:spcBef>
              <a:spcAft>
                <a:spcPts val="600"/>
              </a:spcAft>
              <a:buFont typeface="Wingdings" panose="05000000000000000000" pitchFamily="2" charset="2"/>
              <a:buChar char="§"/>
            </a:pPr>
            <a:r>
              <a:rPr lang="en-US" sz="2000" dirty="0" smtClean="0"/>
              <a:t>An </a:t>
            </a:r>
            <a:r>
              <a:rPr lang="en-US" sz="2000" dirty="0"/>
              <a:t>important issue with respect to SDGs is how their implementation will be financed.</a:t>
            </a:r>
          </a:p>
          <a:p>
            <a:pPr lvl="1">
              <a:lnSpc>
                <a:spcPct val="100000"/>
              </a:lnSpc>
              <a:spcBef>
                <a:spcPts val="0"/>
              </a:spcBef>
              <a:spcAft>
                <a:spcPts val="600"/>
              </a:spcAft>
              <a:buFont typeface="Wingdings" panose="05000000000000000000" pitchFamily="2" charset="2"/>
              <a:buChar char="§"/>
            </a:pPr>
            <a:r>
              <a:rPr lang="en-US" sz="2000" dirty="0"/>
              <a:t>Public finance </a:t>
            </a:r>
            <a:r>
              <a:rPr lang="en-US" sz="2000" dirty="0" smtClean="0"/>
              <a:t>(domestic </a:t>
            </a:r>
            <a:r>
              <a:rPr lang="en-US" sz="2000" dirty="0"/>
              <a:t>resource </a:t>
            </a:r>
            <a:r>
              <a:rPr lang="en-US" sz="2000" dirty="0" smtClean="0"/>
              <a:t>mobilization) and foreign aid </a:t>
            </a:r>
            <a:r>
              <a:rPr lang="en-US" sz="2000" dirty="0"/>
              <a:t>are expected to continue to be central to supporting the implementation of the SDGs, but they will not be adequate.</a:t>
            </a:r>
          </a:p>
          <a:p>
            <a:pPr lvl="1">
              <a:lnSpc>
                <a:spcPct val="100000"/>
              </a:lnSpc>
              <a:spcBef>
                <a:spcPts val="0"/>
              </a:spcBef>
              <a:spcAft>
                <a:spcPts val="600"/>
              </a:spcAft>
              <a:buFont typeface="Wingdings" panose="05000000000000000000" pitchFamily="2" charset="2"/>
              <a:buChar char="§"/>
            </a:pPr>
            <a:r>
              <a:rPr lang="en-US" sz="2000" dirty="0"/>
              <a:t>Other potential sources of financing include: </a:t>
            </a:r>
            <a:endParaRPr lang="en-US" sz="2000" dirty="0" smtClean="0"/>
          </a:p>
          <a:p>
            <a:pPr lvl="2">
              <a:lnSpc>
                <a:spcPct val="100000"/>
              </a:lnSpc>
              <a:spcBef>
                <a:spcPts val="0"/>
              </a:spcBef>
              <a:spcAft>
                <a:spcPts val="600"/>
              </a:spcAft>
              <a:buFont typeface="Wingdings" panose="05000000000000000000" pitchFamily="2" charset="2"/>
              <a:buChar char="ü"/>
            </a:pPr>
            <a:r>
              <a:rPr lang="en-US" sz="2000" dirty="0" smtClean="0"/>
              <a:t>resources </a:t>
            </a:r>
            <a:r>
              <a:rPr lang="en-US" sz="2000" dirty="0"/>
              <a:t>generated from the private </a:t>
            </a:r>
            <a:r>
              <a:rPr lang="en-US" sz="2000" dirty="0" smtClean="0"/>
              <a:t>sector</a:t>
            </a:r>
            <a:r>
              <a:rPr lang="en-US" sz="2000" dirty="0"/>
              <a:t> </a:t>
            </a:r>
            <a:r>
              <a:rPr lang="en-US" sz="2000" dirty="0" smtClean="0"/>
              <a:t>(including remittances)</a:t>
            </a:r>
          </a:p>
          <a:p>
            <a:pPr lvl="2">
              <a:lnSpc>
                <a:spcPct val="100000"/>
              </a:lnSpc>
              <a:spcBef>
                <a:spcPts val="0"/>
              </a:spcBef>
              <a:spcAft>
                <a:spcPts val="600"/>
              </a:spcAft>
              <a:buFont typeface="Wingdings" panose="05000000000000000000" pitchFamily="2" charset="2"/>
              <a:buChar char="ü"/>
            </a:pPr>
            <a:r>
              <a:rPr lang="en-US" sz="2000" dirty="0" smtClean="0"/>
              <a:t>crackdown </a:t>
            </a:r>
            <a:r>
              <a:rPr lang="en-US" sz="2000" dirty="0"/>
              <a:t>on illicit financial flows and </a:t>
            </a:r>
            <a:r>
              <a:rPr lang="en-US" sz="2000" dirty="0" smtClean="0"/>
              <a:t>corruption</a:t>
            </a:r>
          </a:p>
          <a:p>
            <a:pPr lvl="2">
              <a:lnSpc>
                <a:spcPct val="100000"/>
              </a:lnSpc>
              <a:spcBef>
                <a:spcPts val="0"/>
              </a:spcBef>
              <a:spcAft>
                <a:spcPts val="600"/>
              </a:spcAft>
              <a:buFont typeface="Wingdings" panose="05000000000000000000" pitchFamily="2" charset="2"/>
              <a:buChar char="ü"/>
            </a:pPr>
            <a:r>
              <a:rPr lang="en-US" sz="2000" dirty="0" smtClean="0"/>
              <a:t>trade and market access </a:t>
            </a:r>
          </a:p>
          <a:p>
            <a:pPr lvl="2">
              <a:lnSpc>
                <a:spcPct val="100000"/>
              </a:lnSpc>
              <a:spcBef>
                <a:spcPts val="0"/>
              </a:spcBef>
              <a:spcAft>
                <a:spcPts val="600"/>
              </a:spcAft>
              <a:buFont typeface="Wingdings" panose="05000000000000000000" pitchFamily="2" charset="2"/>
              <a:buChar char="ü"/>
            </a:pPr>
            <a:r>
              <a:rPr lang="en-US" sz="2000" dirty="0" smtClean="0"/>
              <a:t>foreign </a:t>
            </a:r>
            <a:r>
              <a:rPr lang="en-US" sz="2000" dirty="0"/>
              <a:t>direct </a:t>
            </a:r>
            <a:r>
              <a:rPr lang="en-US" sz="2000" dirty="0" smtClean="0"/>
              <a:t>investment</a:t>
            </a:r>
            <a:endParaRPr lang="en-US" sz="2000" dirty="0"/>
          </a:p>
        </p:txBody>
      </p:sp>
      <p:sp>
        <p:nvSpPr>
          <p:cNvPr id="4" name="Slide Number Placeholder 3"/>
          <p:cNvSpPr>
            <a:spLocks noGrp="1"/>
          </p:cNvSpPr>
          <p:nvPr>
            <p:ph type="sldNum" sz="quarter" idx="12"/>
          </p:nvPr>
        </p:nvSpPr>
        <p:spPr/>
        <p:txBody>
          <a:bodyPr/>
          <a:lstStyle/>
          <a:p>
            <a:fld id="{A2503BDB-1446-4FDD-8BAC-513887121363}" type="slidenum">
              <a:rPr lang="en-US" smtClean="0"/>
              <a:t>22</a:t>
            </a:fld>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a:p>
        </p:txBody>
      </p:sp>
    </p:spTree>
    <p:extLst>
      <p:ext uri="{BB962C8B-B14F-4D97-AF65-F5344CB8AC3E}">
        <p14:creationId xmlns:p14="http://schemas.microsoft.com/office/powerpoint/2010/main" val="42197214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345" y="212652"/>
            <a:ext cx="7907540" cy="572439"/>
          </a:xfrm>
        </p:spPr>
        <p:txBody>
          <a:bodyPr>
            <a:normAutofit fontScale="90000"/>
          </a:bodyPr>
          <a:lstStyle/>
          <a:p>
            <a:r>
              <a:rPr lang="en-US" dirty="0" smtClean="0">
                <a:solidFill>
                  <a:srgbClr val="002060"/>
                </a:solidFill>
              </a:rPr>
              <a:t>Lessons for the SDGs</a:t>
            </a:r>
            <a:endParaRPr lang="en-US" dirty="0">
              <a:solidFill>
                <a:srgbClr val="002060"/>
              </a:solidFill>
            </a:endParaRPr>
          </a:p>
        </p:txBody>
      </p:sp>
      <p:sp>
        <p:nvSpPr>
          <p:cNvPr id="3" name="Content Placeholder 2"/>
          <p:cNvSpPr>
            <a:spLocks noGrp="1"/>
          </p:cNvSpPr>
          <p:nvPr>
            <p:ph idx="1"/>
          </p:nvPr>
        </p:nvSpPr>
        <p:spPr>
          <a:xfrm>
            <a:off x="255306" y="947809"/>
            <a:ext cx="8013618" cy="5860258"/>
          </a:xfrm>
        </p:spPr>
        <p:txBody>
          <a:bodyPr>
            <a:noAutofit/>
          </a:bodyPr>
          <a:lstStyle/>
          <a:p>
            <a:pPr>
              <a:lnSpc>
                <a:spcPct val="100000"/>
              </a:lnSpc>
              <a:spcBef>
                <a:spcPts val="0"/>
              </a:spcBef>
              <a:spcAft>
                <a:spcPts val="600"/>
              </a:spcAft>
              <a:buFont typeface="Wingdings" panose="05000000000000000000" pitchFamily="2" charset="2"/>
              <a:buChar char="§"/>
            </a:pPr>
            <a:r>
              <a:rPr lang="en-US" sz="2000" dirty="0" smtClean="0"/>
              <a:t>Concerns </a:t>
            </a:r>
            <a:r>
              <a:rPr lang="en-US" sz="2000" dirty="0"/>
              <a:t>have been raised about the </a:t>
            </a:r>
            <a:r>
              <a:rPr lang="en-US" sz="2000" dirty="0" smtClean="0"/>
              <a:t>sheer breadth </a:t>
            </a:r>
            <a:r>
              <a:rPr lang="en-US" sz="2000" dirty="0"/>
              <a:t>and ambition of these goals, the feasibility of monitoring them and tracking actual progress within countries.</a:t>
            </a:r>
          </a:p>
          <a:p>
            <a:pPr lvl="1">
              <a:lnSpc>
                <a:spcPct val="100000"/>
              </a:lnSpc>
              <a:spcBef>
                <a:spcPts val="0"/>
              </a:spcBef>
              <a:spcAft>
                <a:spcPts val="600"/>
              </a:spcAft>
              <a:buFont typeface="Wingdings" panose="05000000000000000000" pitchFamily="2" charset="2"/>
              <a:buChar char="§"/>
            </a:pPr>
            <a:r>
              <a:rPr lang="en-US" sz="2000" dirty="0"/>
              <a:t>If monitoring of 8 MDGs, 20 targets and 60 indicators have posed serious challenges </a:t>
            </a:r>
            <a:r>
              <a:rPr lang="en-US" sz="2000" dirty="0" smtClean="0"/>
              <a:t>at </a:t>
            </a:r>
            <a:r>
              <a:rPr lang="en-US" sz="2000" dirty="0"/>
              <a:t>the national level, how about 17 SDGs, 169 targets and over 300 indicators? </a:t>
            </a:r>
          </a:p>
          <a:p>
            <a:pPr lvl="1">
              <a:lnSpc>
                <a:spcPct val="100000"/>
              </a:lnSpc>
              <a:spcBef>
                <a:spcPts val="0"/>
              </a:spcBef>
              <a:spcAft>
                <a:spcPts val="600"/>
              </a:spcAft>
              <a:buFont typeface="Wingdings" panose="05000000000000000000" pitchFamily="2" charset="2"/>
              <a:buChar char="§"/>
            </a:pPr>
            <a:r>
              <a:rPr lang="en-US" sz="2000" dirty="0" smtClean="0"/>
              <a:t>Capacity of national statistics office and other government agencies will be tested</a:t>
            </a:r>
          </a:p>
          <a:p>
            <a:pPr lvl="1">
              <a:lnSpc>
                <a:spcPct val="100000"/>
              </a:lnSpc>
              <a:spcBef>
                <a:spcPts val="0"/>
              </a:spcBef>
              <a:spcAft>
                <a:spcPts val="600"/>
              </a:spcAft>
              <a:buFont typeface="Wingdings" panose="05000000000000000000" pitchFamily="2" charset="2"/>
              <a:buChar char="§"/>
            </a:pPr>
            <a:r>
              <a:rPr lang="en-US" sz="2000" dirty="0" smtClean="0"/>
              <a:t>Accessibility, quality and timeliness of data will be critical. To fix a reference year will be a challenge: 2010?; 2015?</a:t>
            </a:r>
          </a:p>
          <a:p>
            <a:pPr lvl="1">
              <a:lnSpc>
                <a:spcPct val="100000"/>
              </a:lnSpc>
              <a:spcBef>
                <a:spcPts val="0"/>
              </a:spcBef>
              <a:spcAft>
                <a:spcPts val="600"/>
              </a:spcAft>
              <a:buFont typeface="Wingdings" panose="05000000000000000000" pitchFamily="2" charset="2"/>
              <a:buChar char="§"/>
            </a:pPr>
            <a:r>
              <a:rPr lang="en-US" sz="2000" dirty="0" smtClean="0"/>
              <a:t>Rapid </a:t>
            </a:r>
            <a:r>
              <a:rPr lang="en-US" sz="2000" dirty="0"/>
              <a:t>technological progress should be put into effective </a:t>
            </a:r>
            <a:r>
              <a:rPr lang="en-US" sz="2000" dirty="0" smtClean="0"/>
              <a:t>use</a:t>
            </a:r>
          </a:p>
          <a:p>
            <a:pPr>
              <a:lnSpc>
                <a:spcPct val="100000"/>
              </a:lnSpc>
              <a:spcBef>
                <a:spcPts val="0"/>
              </a:spcBef>
              <a:spcAft>
                <a:spcPts val="600"/>
              </a:spcAft>
              <a:buFont typeface="Wingdings" panose="05000000000000000000" pitchFamily="2" charset="2"/>
              <a:buChar char="§"/>
            </a:pPr>
            <a:r>
              <a:rPr lang="en-US" sz="2000" dirty="0"/>
              <a:t>Attainment of SDGs will require a strong and effective institutional mechanism involving all </a:t>
            </a:r>
            <a:r>
              <a:rPr lang="en-US" sz="2000" dirty="0" smtClean="0"/>
              <a:t>stakeholders including public representatives (central and local), government (executive &amp; bureaucracy), private sector, civil society, knowledge community, </a:t>
            </a:r>
            <a:r>
              <a:rPr lang="en-US" sz="2000" dirty="0"/>
              <a:t>and </a:t>
            </a:r>
            <a:r>
              <a:rPr lang="en-US" sz="2000" dirty="0" smtClean="0"/>
              <a:t>development partners.</a:t>
            </a:r>
          </a:p>
          <a:p>
            <a:pPr>
              <a:lnSpc>
                <a:spcPct val="100000"/>
              </a:lnSpc>
              <a:spcBef>
                <a:spcPts val="0"/>
              </a:spcBef>
              <a:spcAft>
                <a:spcPts val="600"/>
              </a:spcAft>
              <a:buFont typeface="Wingdings" panose="05000000000000000000" pitchFamily="2" charset="2"/>
              <a:buChar char="§"/>
            </a:pPr>
            <a:endParaRPr lang="en-US" sz="2000" dirty="0"/>
          </a:p>
        </p:txBody>
      </p:sp>
      <p:sp>
        <p:nvSpPr>
          <p:cNvPr id="4" name="Slide Number Placeholder 3"/>
          <p:cNvSpPr>
            <a:spLocks noGrp="1"/>
          </p:cNvSpPr>
          <p:nvPr>
            <p:ph type="sldNum" sz="quarter" idx="12"/>
          </p:nvPr>
        </p:nvSpPr>
        <p:spPr/>
        <p:txBody>
          <a:bodyPr/>
          <a:lstStyle/>
          <a:p>
            <a:fld id="{A2503BDB-1446-4FDD-8BAC-513887121363}" type="slidenum">
              <a:rPr lang="en-US" smtClean="0"/>
              <a:t>23</a:t>
            </a:fld>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a:p>
        </p:txBody>
      </p:sp>
    </p:spTree>
    <p:extLst>
      <p:ext uri="{BB962C8B-B14F-4D97-AF65-F5344CB8AC3E}">
        <p14:creationId xmlns:p14="http://schemas.microsoft.com/office/powerpoint/2010/main" val="35118252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46404" y="758952"/>
            <a:ext cx="7063740" cy="3341561"/>
          </a:xfrm>
        </p:spPr>
        <p:txBody>
          <a:bodyPr/>
          <a:lstStyle/>
          <a:p>
            <a:pPr eaLnBrk="1" hangingPunct="1"/>
            <a:r>
              <a:rPr lang="zh-CN" altLang="en-US" i="1" dirty="0" smtClean="0"/>
              <a:t>Thank You</a:t>
            </a:r>
          </a:p>
        </p:txBody>
      </p:sp>
    </p:spTree>
    <p:extLst>
      <p:ext uri="{BB962C8B-B14F-4D97-AF65-F5344CB8AC3E}">
        <p14:creationId xmlns:p14="http://schemas.microsoft.com/office/powerpoint/2010/main" val="3527874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65760"/>
            <a:ext cx="7269480" cy="825087"/>
          </a:xfrm>
        </p:spPr>
        <p:txBody>
          <a:bodyPr/>
          <a:lstStyle/>
          <a:p>
            <a:r>
              <a:rPr lang="en-US" dirty="0" smtClean="0">
                <a:solidFill>
                  <a:srgbClr val="002060"/>
                </a:solidFill>
              </a:rPr>
              <a:t>Contents</a:t>
            </a:r>
            <a:endParaRPr lang="en-US" dirty="0">
              <a:solidFill>
                <a:srgbClr val="002060"/>
              </a:solidFill>
            </a:endParaRPr>
          </a:p>
        </p:txBody>
      </p:sp>
      <p:sp>
        <p:nvSpPr>
          <p:cNvPr id="3" name="Content Placeholder 2"/>
          <p:cNvSpPr>
            <a:spLocks noGrp="1"/>
          </p:cNvSpPr>
          <p:nvPr>
            <p:ph idx="1"/>
          </p:nvPr>
        </p:nvSpPr>
        <p:spPr>
          <a:xfrm>
            <a:off x="946404" y="1903227"/>
            <a:ext cx="7269480" cy="4276911"/>
          </a:xfrm>
        </p:spPr>
        <p:txBody>
          <a:bodyPr>
            <a:normAutofit/>
          </a:bodyPr>
          <a:lstStyle/>
          <a:p>
            <a:pPr>
              <a:buFont typeface="Wingdings" panose="05000000000000000000" pitchFamily="2" charset="2"/>
              <a:buChar char="§"/>
            </a:pPr>
            <a:r>
              <a:rPr lang="en-US" sz="2400" dirty="0" smtClean="0"/>
              <a:t>Introduction</a:t>
            </a:r>
          </a:p>
          <a:p>
            <a:pPr>
              <a:buFont typeface="Wingdings" panose="05000000000000000000" pitchFamily="2" charset="2"/>
              <a:buChar char="§"/>
            </a:pPr>
            <a:r>
              <a:rPr lang="en-US" sz="2400" dirty="0" smtClean="0"/>
              <a:t>Learning from the MDGs</a:t>
            </a:r>
          </a:p>
          <a:p>
            <a:pPr>
              <a:buFont typeface="Wingdings" panose="05000000000000000000" pitchFamily="2" charset="2"/>
              <a:buChar char="§"/>
            </a:pPr>
            <a:r>
              <a:rPr lang="en-US" sz="2400" dirty="0" smtClean="0"/>
              <a:t>Lessons for the SDGs</a:t>
            </a:r>
            <a:endParaRPr lang="en-US" sz="2400" dirty="0"/>
          </a:p>
        </p:txBody>
      </p:sp>
      <p:sp>
        <p:nvSpPr>
          <p:cNvPr id="4" name="Slide Number Placeholder 3"/>
          <p:cNvSpPr>
            <a:spLocks noGrp="1"/>
          </p:cNvSpPr>
          <p:nvPr>
            <p:ph type="sldNum" sz="quarter" idx="12"/>
          </p:nvPr>
        </p:nvSpPr>
        <p:spPr/>
        <p:txBody>
          <a:bodyPr/>
          <a:lstStyle/>
          <a:p>
            <a:fld id="{A2503BDB-1446-4FDD-8BAC-51388712136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a:p>
        </p:txBody>
      </p:sp>
    </p:spTree>
    <p:extLst>
      <p:ext uri="{BB962C8B-B14F-4D97-AF65-F5344CB8AC3E}">
        <p14:creationId xmlns:p14="http://schemas.microsoft.com/office/powerpoint/2010/main" val="1672210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194310"/>
            <a:ext cx="7847394" cy="825087"/>
          </a:xfrm>
        </p:spPr>
        <p:txBody>
          <a:bodyPr/>
          <a:lstStyle/>
          <a:p>
            <a:r>
              <a:rPr lang="en-US" dirty="0" smtClean="0">
                <a:solidFill>
                  <a:srgbClr val="002060"/>
                </a:solidFill>
              </a:rPr>
              <a:t>Introduction</a:t>
            </a:r>
            <a:endParaRPr lang="en-US" dirty="0">
              <a:solidFill>
                <a:srgbClr val="002060"/>
              </a:solidFill>
            </a:endParaRPr>
          </a:p>
        </p:txBody>
      </p:sp>
      <p:sp>
        <p:nvSpPr>
          <p:cNvPr id="3" name="Content Placeholder 2"/>
          <p:cNvSpPr>
            <a:spLocks noGrp="1"/>
          </p:cNvSpPr>
          <p:nvPr>
            <p:ph idx="1"/>
          </p:nvPr>
        </p:nvSpPr>
        <p:spPr>
          <a:xfrm>
            <a:off x="368490" y="1190847"/>
            <a:ext cx="7847394" cy="5575079"/>
          </a:xfrm>
        </p:spPr>
        <p:txBody>
          <a:bodyPr>
            <a:normAutofit fontScale="85000" lnSpcReduction="20000"/>
          </a:bodyPr>
          <a:lstStyle/>
          <a:p>
            <a:pPr lvl="0">
              <a:lnSpc>
                <a:spcPct val="110000"/>
              </a:lnSpc>
              <a:buFont typeface="Wingdings" panose="05000000000000000000" pitchFamily="2" charset="2"/>
              <a:buChar char="§"/>
            </a:pPr>
            <a:r>
              <a:rPr lang="en-US" sz="2400" dirty="0"/>
              <a:t>MDGs have often been </a:t>
            </a:r>
            <a:r>
              <a:rPr lang="en-US" sz="2400" dirty="0" smtClean="0"/>
              <a:t>criticized for being a </a:t>
            </a:r>
            <a:r>
              <a:rPr lang="en-US" sz="2400" dirty="0"/>
              <a:t>top-down development agenda. </a:t>
            </a:r>
            <a:r>
              <a:rPr lang="en-US" sz="2400" dirty="0" smtClean="0"/>
              <a:t>North-dominated</a:t>
            </a:r>
            <a:endParaRPr lang="en-US" sz="2400" dirty="0"/>
          </a:p>
          <a:p>
            <a:pPr>
              <a:lnSpc>
                <a:spcPct val="110000"/>
              </a:lnSpc>
            </a:pPr>
            <a:r>
              <a:rPr lang="en-US" sz="2400" dirty="0"/>
              <a:t>At the seventieth session of the UN General Assembly to be held on 25-27 September 2015, </a:t>
            </a:r>
            <a:r>
              <a:rPr lang="en-US" sz="2400" dirty="0" smtClean="0"/>
              <a:t>member </a:t>
            </a:r>
            <a:r>
              <a:rPr lang="en-US" sz="2400" dirty="0"/>
              <a:t>states will adopt the Sustainable Development Goals (SDGs</a:t>
            </a:r>
            <a:r>
              <a:rPr lang="en-US" sz="2400" dirty="0" smtClean="0"/>
              <a:t>). In contrast to the MDGs, SDGs consultation process was more inclusive </a:t>
            </a:r>
          </a:p>
          <a:p>
            <a:pPr>
              <a:lnSpc>
                <a:spcPct val="110000"/>
              </a:lnSpc>
            </a:pPr>
            <a:r>
              <a:rPr lang="en-US" sz="2400" dirty="0" smtClean="0"/>
              <a:t>The </a:t>
            </a:r>
            <a:r>
              <a:rPr lang="en-US" sz="2400" dirty="0"/>
              <a:t>SDGs framework is expected to go far beyond the MDGs</a:t>
            </a:r>
          </a:p>
          <a:p>
            <a:pPr>
              <a:lnSpc>
                <a:spcPct val="110000"/>
              </a:lnSpc>
            </a:pPr>
            <a:r>
              <a:rPr lang="en-US" sz="2400" dirty="0"/>
              <a:t>17 Goals with 169 associated Targets will come into effect on 1 January 2016 and will guide the international development agenda over the next 15 years </a:t>
            </a:r>
          </a:p>
          <a:p>
            <a:pPr>
              <a:lnSpc>
                <a:spcPct val="110000"/>
              </a:lnSpc>
            </a:pPr>
            <a:r>
              <a:rPr lang="en-US" sz="2400" dirty="0"/>
              <a:t>The member states </a:t>
            </a:r>
            <a:r>
              <a:rPr lang="en-US" sz="2400" dirty="0" smtClean="0"/>
              <a:t>including Bangladesh will </a:t>
            </a:r>
            <a:r>
              <a:rPr lang="en-US" sz="2400" dirty="0"/>
              <a:t>commit to work towards implementing the Agenda within their own countries and at the regional and global </a:t>
            </a:r>
            <a:r>
              <a:rPr lang="en-US" sz="2400" dirty="0" smtClean="0"/>
              <a:t>levels</a:t>
            </a:r>
          </a:p>
          <a:p>
            <a:pPr>
              <a:lnSpc>
                <a:spcPct val="110000"/>
              </a:lnSpc>
            </a:pPr>
            <a:r>
              <a:rPr lang="en-US" sz="2400" dirty="0" smtClean="0"/>
              <a:t>In this context, one may look back to the learnings from MDGs experience for the purposes of drawing lessons for the SDGs implementation</a:t>
            </a:r>
            <a:endParaRPr lang="en-US" sz="2400" dirty="0"/>
          </a:p>
          <a:p>
            <a:pPr>
              <a:lnSpc>
                <a:spcPct val="110000"/>
              </a:lnSpc>
            </a:pPr>
            <a:endParaRPr lang="en-US" sz="2400" dirty="0"/>
          </a:p>
        </p:txBody>
      </p:sp>
      <p:sp>
        <p:nvSpPr>
          <p:cNvPr id="4" name="Slide Number Placeholder 3"/>
          <p:cNvSpPr>
            <a:spLocks noGrp="1"/>
          </p:cNvSpPr>
          <p:nvPr>
            <p:ph type="sldNum" sz="quarter" idx="12"/>
          </p:nvPr>
        </p:nvSpPr>
        <p:spPr/>
        <p:txBody>
          <a:bodyPr/>
          <a:lstStyle/>
          <a:p>
            <a:fld id="{A2503BDB-1446-4FDD-8BAC-51388712136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a:p>
        </p:txBody>
      </p:sp>
    </p:spTree>
    <p:extLst>
      <p:ext uri="{BB962C8B-B14F-4D97-AF65-F5344CB8AC3E}">
        <p14:creationId xmlns:p14="http://schemas.microsoft.com/office/powerpoint/2010/main" val="2648561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731" y="240894"/>
            <a:ext cx="7825562" cy="563525"/>
          </a:xfrm>
        </p:spPr>
        <p:txBody>
          <a:bodyPr>
            <a:noAutofit/>
          </a:bodyPr>
          <a:lstStyle/>
          <a:p>
            <a:r>
              <a:rPr lang="en-US" dirty="0" smtClean="0">
                <a:solidFill>
                  <a:srgbClr val="002060"/>
                </a:solidFill>
              </a:rPr>
              <a:t>Learning from the MDGs</a:t>
            </a:r>
            <a:endParaRPr lang="en-US" dirty="0">
              <a:solidFill>
                <a:srgbClr val="002060"/>
              </a:solidFill>
            </a:endParaRPr>
          </a:p>
        </p:txBody>
      </p:sp>
      <p:graphicFrame>
        <p:nvGraphicFramePr>
          <p:cNvPr id="5" name="Content Placeholder 4"/>
          <p:cNvGraphicFramePr>
            <a:graphicFrameLocks noGrp="1"/>
          </p:cNvGraphicFramePr>
          <p:nvPr>
            <p:ph idx="1"/>
            <p:extLst/>
          </p:nvPr>
        </p:nvGraphicFramePr>
        <p:xfrm>
          <a:off x="499731" y="1515427"/>
          <a:ext cx="7655442" cy="4793933"/>
        </p:xfrm>
        <a:graphic>
          <a:graphicData uri="http://schemas.openxmlformats.org/drawingml/2006/table">
            <a:tbl>
              <a:tblPr firstRow="1" firstCol="1" bandRow="1">
                <a:tableStyleId>{5C22544A-7EE6-4342-B048-85BDC9FD1C3A}</a:tableStyleId>
              </a:tblPr>
              <a:tblGrid>
                <a:gridCol w="4603897"/>
                <a:gridCol w="2119293"/>
                <a:gridCol w="932252"/>
              </a:tblGrid>
              <a:tr h="384408">
                <a:tc>
                  <a:txBody>
                    <a:bodyPr/>
                    <a:lstStyle/>
                    <a:p>
                      <a:pPr marL="0" marR="0" algn="ctr">
                        <a:lnSpc>
                          <a:spcPct val="107000"/>
                        </a:lnSpc>
                        <a:spcBef>
                          <a:spcPts val="0"/>
                        </a:spcBef>
                        <a:spcAft>
                          <a:spcPts val="0"/>
                        </a:spcAft>
                      </a:pPr>
                      <a:r>
                        <a:rPr lang="en-US" sz="1400" dirty="0">
                          <a:effectLst/>
                        </a:rPr>
                        <a:t>MDG indicators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rPr>
                        <a:t>Latest status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rPr>
                        <a:t>Target by 2015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en-US" sz="1400" dirty="0" smtClean="0">
                          <a:effectLst/>
                        </a:rPr>
                        <a:t>1.1a: Proportion of Population below national upper poverty line (2,122 kcal),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rPr>
                        <a:t>31.5 (HIES 2010)</a:t>
                      </a:r>
                    </a:p>
                    <a:p>
                      <a:pPr marL="0" marR="0">
                        <a:lnSpc>
                          <a:spcPct val="107000"/>
                        </a:lnSpc>
                        <a:spcBef>
                          <a:spcPts val="0"/>
                        </a:spcBef>
                        <a:spcAft>
                          <a:spcPts val="0"/>
                        </a:spcAft>
                      </a:pPr>
                      <a:r>
                        <a:rPr lang="en-US" sz="1400" dirty="0" smtClean="0">
                          <a:effectLst/>
                        </a:rPr>
                        <a:t>24.8 </a:t>
                      </a:r>
                      <a:r>
                        <a:rPr lang="en-US" sz="1400" dirty="0">
                          <a:effectLst/>
                        </a:rPr>
                        <a:t>(GED </a:t>
                      </a:r>
                      <a:r>
                        <a:rPr lang="en-US" sz="1400" dirty="0" smtClean="0">
                          <a:effectLst/>
                        </a:rPr>
                        <a:t>Est.</a:t>
                      </a:r>
                      <a:r>
                        <a:rPr lang="en-US" sz="1400" baseline="0" dirty="0" smtClean="0">
                          <a:effectLst/>
                        </a:rPr>
                        <a:t> </a:t>
                      </a:r>
                      <a:r>
                        <a:rPr lang="en-US" sz="1400" dirty="0" smtClean="0">
                          <a:effectLst/>
                        </a:rPr>
                        <a:t>2015)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rPr>
                        <a:t>29.0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408">
                <a:tc>
                  <a:txBody>
                    <a:bodyPr/>
                    <a:lstStyle/>
                    <a:p>
                      <a:pPr marL="0" marR="0" algn="just">
                        <a:lnSpc>
                          <a:spcPct val="107000"/>
                        </a:lnSpc>
                        <a:spcBef>
                          <a:spcPts val="0"/>
                        </a:spcBef>
                        <a:spcAft>
                          <a:spcPts val="0"/>
                        </a:spcAft>
                      </a:pPr>
                      <a:r>
                        <a:rPr lang="en-US" sz="1400" dirty="0">
                          <a:effectLst/>
                        </a:rPr>
                        <a:t>1.8: Prevalence of underweight children</a:t>
                      </a:r>
                    </a:p>
                    <a:p>
                      <a:pPr marL="0" marR="0" algn="just">
                        <a:lnSpc>
                          <a:spcPct val="107000"/>
                        </a:lnSpc>
                        <a:spcBef>
                          <a:spcPts val="0"/>
                        </a:spcBef>
                        <a:spcAft>
                          <a:spcPts val="0"/>
                        </a:spcAft>
                      </a:pPr>
                      <a:r>
                        <a:rPr lang="en-US" sz="1400" dirty="0">
                          <a:effectLst/>
                        </a:rPr>
                        <a:t>under-5 years of age (6-59 months)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rPr>
                        <a:t>31.9 (MICS </a:t>
                      </a:r>
                      <a:r>
                        <a:rPr lang="en-US" sz="1400" dirty="0" smtClean="0">
                          <a:effectLst/>
                        </a:rPr>
                        <a:t>2012-2013</a:t>
                      </a:r>
                      <a:r>
                        <a:rPr lang="en-US" sz="1400" dirty="0">
                          <a:effectLst/>
                        </a:rPr>
                        <a:t>)</a:t>
                      </a:r>
                    </a:p>
                    <a:p>
                      <a:pPr marL="0" marR="0">
                        <a:lnSpc>
                          <a:spcPct val="107000"/>
                        </a:lnSpc>
                        <a:spcBef>
                          <a:spcPts val="0"/>
                        </a:spcBef>
                        <a:spcAft>
                          <a:spcPts val="0"/>
                        </a:spcAft>
                      </a:pPr>
                      <a:r>
                        <a:rPr lang="en-US" sz="1400" dirty="0" smtClean="0">
                          <a:effectLst/>
                        </a:rPr>
                        <a:t>32.6 </a:t>
                      </a:r>
                      <a:r>
                        <a:rPr lang="en-US" sz="1400" dirty="0">
                          <a:effectLst/>
                        </a:rPr>
                        <a:t>(BDHS 2014)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smtClean="0">
                          <a:effectLst/>
                        </a:rPr>
                        <a:t>33.0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2205">
                <a:tc>
                  <a:txBody>
                    <a:bodyPr/>
                    <a:lstStyle/>
                    <a:p>
                      <a:pPr marL="0" marR="0" algn="just">
                        <a:lnSpc>
                          <a:spcPct val="107000"/>
                        </a:lnSpc>
                        <a:spcBef>
                          <a:spcPts val="0"/>
                        </a:spcBef>
                        <a:spcAft>
                          <a:spcPts val="0"/>
                        </a:spcAft>
                      </a:pPr>
                      <a:r>
                        <a:rPr lang="en-US" sz="1400">
                          <a:effectLst/>
                        </a:rPr>
                        <a:t>2.1: Net Enrolment Ratio in Primary Education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rPr>
                        <a:t>97.7 (APSC, DPE 2014)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408">
                <a:tc>
                  <a:txBody>
                    <a:bodyPr/>
                    <a:lstStyle/>
                    <a:p>
                      <a:pPr marL="0" marR="0">
                        <a:lnSpc>
                          <a:spcPct val="107000"/>
                        </a:lnSpc>
                        <a:spcBef>
                          <a:spcPts val="0"/>
                        </a:spcBef>
                        <a:spcAft>
                          <a:spcPts val="0"/>
                        </a:spcAft>
                      </a:pPr>
                      <a:r>
                        <a:rPr lang="en-US" sz="1400" dirty="0" smtClean="0">
                          <a:effectLst/>
                        </a:rPr>
                        <a:t>3.1a: </a:t>
                      </a:r>
                      <a:r>
                        <a:rPr lang="en-US" sz="1400" dirty="0">
                          <a:effectLst/>
                        </a:rPr>
                        <a:t>Ratio of girls to boys in primary education (Gender Parity Index = Girls/ Boys)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smtClean="0">
                          <a:effectLst/>
                        </a:rPr>
                        <a:t>1.03 </a:t>
                      </a:r>
                      <a:r>
                        <a:rPr lang="en-US" sz="1400" dirty="0">
                          <a:effectLst/>
                        </a:rPr>
                        <a:t>(APSC, </a:t>
                      </a:r>
                      <a:r>
                        <a:rPr lang="en-US" sz="1400" dirty="0" smtClean="0">
                          <a:effectLst/>
                        </a:rPr>
                        <a:t>DPE</a:t>
                      </a:r>
                      <a:r>
                        <a:rPr lang="en-US" sz="1400" baseline="0" dirty="0" smtClean="0">
                          <a:effectLst/>
                        </a:rPr>
                        <a:t> </a:t>
                      </a:r>
                      <a:r>
                        <a:rPr lang="en-US" sz="1400" dirty="0" smtClean="0">
                          <a:effectLst/>
                        </a:rPr>
                        <a:t>2014</a:t>
                      </a:r>
                      <a:r>
                        <a:rPr lang="en-US" sz="1400" dirty="0">
                          <a:effectLst/>
                        </a:rPr>
                        <a:t>)</a:t>
                      </a:r>
                    </a:p>
                    <a:p>
                      <a:pPr marL="0" marR="0">
                        <a:lnSpc>
                          <a:spcPct val="107000"/>
                        </a:lnSpc>
                        <a:spcBef>
                          <a:spcPts val="0"/>
                        </a:spcBef>
                        <a:spcAft>
                          <a:spcPts val="0"/>
                        </a:spcAft>
                      </a:pPr>
                      <a:r>
                        <a:rPr lang="en-US" sz="1400" dirty="0">
                          <a:effectLst/>
                        </a:rPr>
                        <a:t>1.07 (MICS 2012-2013)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408">
                <a:tc>
                  <a:txBody>
                    <a:bodyPr/>
                    <a:lstStyle/>
                    <a:p>
                      <a:pPr marL="0" marR="0" algn="just">
                        <a:lnSpc>
                          <a:spcPct val="107000"/>
                        </a:lnSpc>
                        <a:spcBef>
                          <a:spcPts val="0"/>
                        </a:spcBef>
                        <a:spcAft>
                          <a:spcPts val="0"/>
                        </a:spcAft>
                      </a:pPr>
                      <a:r>
                        <a:rPr lang="en-US" sz="1400" dirty="0">
                          <a:effectLst/>
                        </a:rPr>
                        <a:t>4.1: Under-Five Mortality Rate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rPr>
                        <a:t>46 (BDHS 2014)</a:t>
                      </a:r>
                    </a:p>
                    <a:p>
                      <a:pPr marL="0" marR="0">
                        <a:lnSpc>
                          <a:spcPct val="107000"/>
                        </a:lnSpc>
                        <a:spcBef>
                          <a:spcPts val="0"/>
                        </a:spcBef>
                        <a:spcAft>
                          <a:spcPts val="0"/>
                        </a:spcAft>
                      </a:pPr>
                      <a:r>
                        <a:rPr lang="en-US" sz="1400" dirty="0">
                          <a:effectLst/>
                        </a:rPr>
                        <a:t>41 (SVRS 2013)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rPr>
                        <a:t>48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408">
                <a:tc>
                  <a:txBody>
                    <a:bodyPr/>
                    <a:lstStyle/>
                    <a:p>
                      <a:pPr marL="0" marR="0" algn="just">
                        <a:lnSpc>
                          <a:spcPct val="107000"/>
                        </a:lnSpc>
                        <a:spcBef>
                          <a:spcPts val="0"/>
                        </a:spcBef>
                        <a:spcAft>
                          <a:spcPts val="0"/>
                        </a:spcAft>
                      </a:pPr>
                      <a:r>
                        <a:rPr lang="en-US" sz="1400">
                          <a:effectLst/>
                        </a:rPr>
                        <a:t>4.2: Infant Mortality Rate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rPr>
                        <a:t>38 (BDHS 2014)</a:t>
                      </a:r>
                    </a:p>
                    <a:p>
                      <a:pPr marL="0" marR="0">
                        <a:lnSpc>
                          <a:spcPct val="107000"/>
                        </a:lnSpc>
                        <a:spcBef>
                          <a:spcPts val="0"/>
                        </a:spcBef>
                        <a:spcAft>
                          <a:spcPts val="0"/>
                        </a:spcAft>
                      </a:pPr>
                      <a:r>
                        <a:rPr lang="en-US" sz="1400" dirty="0">
                          <a:effectLst/>
                        </a:rPr>
                        <a:t>31 (SVRS 2013)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rPr>
                        <a:t>31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408">
                <a:tc>
                  <a:txBody>
                    <a:bodyPr/>
                    <a:lstStyle/>
                    <a:p>
                      <a:pPr marL="0" marR="0" algn="just">
                        <a:lnSpc>
                          <a:spcPct val="107000"/>
                        </a:lnSpc>
                        <a:spcBef>
                          <a:spcPts val="0"/>
                        </a:spcBef>
                        <a:spcAft>
                          <a:spcPts val="0"/>
                        </a:spcAft>
                      </a:pPr>
                      <a:r>
                        <a:rPr lang="en-US" sz="1400">
                          <a:effectLst/>
                        </a:rPr>
                        <a:t>4.3: Proportion of One-Year Old Children Immunised against Measles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effectLst/>
                        </a:rPr>
                        <a:t>81.9 (UESD 2013)</a:t>
                      </a:r>
                    </a:p>
                    <a:p>
                      <a:pPr marL="0" marR="0">
                        <a:lnSpc>
                          <a:spcPct val="107000"/>
                        </a:lnSpc>
                        <a:spcBef>
                          <a:spcPts val="0"/>
                        </a:spcBef>
                        <a:spcAft>
                          <a:spcPts val="0"/>
                        </a:spcAft>
                      </a:pPr>
                      <a:r>
                        <a:rPr lang="en-US" sz="1400" dirty="0" smtClean="0">
                          <a:effectLst/>
                        </a:rPr>
                        <a:t>79.9 </a:t>
                      </a:r>
                      <a:r>
                        <a:rPr lang="en-US" sz="1400" dirty="0">
                          <a:effectLst/>
                        </a:rPr>
                        <a:t>(BDHS 2014)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effectLst/>
                        </a:rPr>
                        <a:t>100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2205">
                <a:tc>
                  <a:txBody>
                    <a:bodyPr/>
                    <a:lstStyle/>
                    <a:p>
                      <a:pPr marL="0" marR="0" algn="just">
                        <a:lnSpc>
                          <a:spcPct val="107000"/>
                        </a:lnSpc>
                        <a:spcBef>
                          <a:spcPts val="0"/>
                        </a:spcBef>
                        <a:spcAft>
                          <a:spcPts val="0"/>
                        </a:spcAft>
                      </a:pPr>
                      <a:r>
                        <a:rPr lang="en-US" sz="1400">
                          <a:effectLst/>
                        </a:rPr>
                        <a:t>5.1: Maternal Mortality Ratio (per 100,000 live births)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dirty="0" smtClean="0">
                          <a:effectLst/>
                        </a:rPr>
                        <a:t>170 (MMEIG 2013)</a:t>
                      </a:r>
                    </a:p>
                    <a:p>
                      <a:pPr marL="0" marR="0" algn="just">
                        <a:lnSpc>
                          <a:spcPct val="107000"/>
                        </a:lnSpc>
                        <a:spcBef>
                          <a:spcPts val="0"/>
                        </a:spcBef>
                        <a:spcAft>
                          <a:spcPts val="0"/>
                        </a:spcAft>
                      </a:pPr>
                      <a:r>
                        <a:rPr lang="en-US" sz="1400" dirty="0" smtClean="0">
                          <a:effectLst/>
                        </a:rPr>
                        <a:t>197 </a:t>
                      </a:r>
                      <a:r>
                        <a:rPr lang="en-US" sz="1400" dirty="0">
                          <a:effectLst/>
                        </a:rPr>
                        <a:t>(SVRS 2013)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a:effectLst/>
                        </a:rPr>
                        <a:t>143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2205">
                <a:tc>
                  <a:txBody>
                    <a:bodyPr/>
                    <a:lstStyle/>
                    <a:p>
                      <a:pPr marL="0" marR="0" algn="just">
                        <a:lnSpc>
                          <a:spcPct val="107000"/>
                        </a:lnSpc>
                        <a:spcBef>
                          <a:spcPts val="0"/>
                        </a:spcBef>
                        <a:spcAft>
                          <a:spcPts val="0"/>
                        </a:spcAft>
                      </a:pPr>
                      <a:r>
                        <a:rPr lang="en-US" sz="1400">
                          <a:effectLst/>
                        </a:rPr>
                        <a:t>6.1: HIV Prevalence among Population Aged 15-24 Years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dirty="0" smtClean="0">
                          <a:effectLst/>
                        </a:rPr>
                        <a:t>&lt;0.1 </a:t>
                      </a:r>
                      <a:r>
                        <a:rPr lang="en-US" sz="1400" dirty="0">
                          <a:effectLst/>
                        </a:rPr>
                        <a:t>(9th SS 2011)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a:effectLst/>
                        </a:rPr>
                        <a:t>Halting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408">
                <a:tc>
                  <a:txBody>
                    <a:bodyPr/>
                    <a:lstStyle/>
                    <a:p>
                      <a:pPr marL="0" marR="0" algn="just">
                        <a:lnSpc>
                          <a:spcPct val="107000"/>
                        </a:lnSpc>
                        <a:spcBef>
                          <a:spcPts val="0"/>
                        </a:spcBef>
                        <a:spcAft>
                          <a:spcPts val="0"/>
                        </a:spcAft>
                      </a:pPr>
                      <a:r>
                        <a:rPr lang="en-US" sz="1400" dirty="0">
                          <a:effectLst/>
                        </a:rPr>
                        <a:t>7.8: Proportion of Population Using an Improved Drinking Water Source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dirty="0">
                          <a:effectLst/>
                        </a:rPr>
                        <a:t>97.9 (MICS </a:t>
                      </a:r>
                      <a:r>
                        <a:rPr lang="en-US" sz="1400" dirty="0" smtClean="0">
                          <a:effectLst/>
                        </a:rPr>
                        <a:t>2012-2013</a:t>
                      </a:r>
                      <a:r>
                        <a:rPr lang="en-US" sz="1400" dirty="0">
                          <a:effectLst/>
                        </a:rPr>
                        <a:t>)</a:t>
                      </a:r>
                    </a:p>
                    <a:p>
                      <a:pPr marL="0" marR="0" algn="just">
                        <a:lnSpc>
                          <a:spcPct val="107000"/>
                        </a:lnSpc>
                        <a:spcBef>
                          <a:spcPts val="0"/>
                        </a:spcBef>
                        <a:spcAft>
                          <a:spcPts val="0"/>
                        </a:spcAft>
                      </a:pPr>
                      <a:r>
                        <a:rPr lang="en-US" sz="1400" dirty="0">
                          <a:effectLst/>
                        </a:rPr>
                        <a:t>97.5 (SVRS 2013)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dirty="0">
                          <a:effectLst/>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A2503BDB-1446-4FDD-8BAC-513887121363}" type="slidenum">
              <a:rPr lang="en-US" smtClean="0"/>
              <a:t>5</a:t>
            </a:fld>
            <a:endParaRPr lang="en-US"/>
          </a:p>
        </p:txBody>
      </p:sp>
      <p:sp>
        <p:nvSpPr>
          <p:cNvPr id="6" name="TextBox 5"/>
          <p:cNvSpPr txBox="1"/>
          <p:nvPr/>
        </p:nvSpPr>
        <p:spPr>
          <a:xfrm>
            <a:off x="499731" y="926592"/>
            <a:ext cx="7941324" cy="615553"/>
          </a:xfrm>
          <a:prstGeom prst="rect">
            <a:avLst/>
          </a:prstGeom>
          <a:noFill/>
        </p:spPr>
        <p:txBody>
          <a:bodyPr wrap="square" rtlCol="0">
            <a:spAutoFit/>
          </a:bodyPr>
          <a:lstStyle/>
          <a:p>
            <a:pPr>
              <a:lnSpc>
                <a:spcPct val="85000"/>
              </a:lnSpc>
              <a:spcBef>
                <a:spcPts val="1400"/>
              </a:spcBef>
              <a:spcAft>
                <a:spcPts val="200"/>
              </a:spcAft>
              <a:buClr>
                <a:schemeClr val="accent1"/>
              </a:buClr>
              <a:buSzPct val="80000"/>
            </a:pPr>
            <a:r>
              <a:rPr lang="en-US" sz="2000" b="1" i="1" spc="10" dirty="0"/>
              <a:t>MDGs attainment in Bangladesh has been </a:t>
            </a:r>
            <a:r>
              <a:rPr lang="en-US" sz="2000" b="1" i="1" spc="10" dirty="0" smtClean="0"/>
              <a:t>quite impressive</a:t>
            </a:r>
            <a:endParaRPr lang="en-US" sz="2000" b="1" i="1" spc="10" dirty="0"/>
          </a:p>
        </p:txBody>
      </p:sp>
      <p:sp>
        <p:nvSpPr>
          <p:cNvPr id="3" name="Footer Placeholder 2"/>
          <p:cNvSpPr>
            <a:spLocks noGrp="1"/>
          </p:cNvSpPr>
          <p:nvPr>
            <p:ph type="ftr" sz="quarter" idx="11"/>
          </p:nvPr>
        </p:nvSpPr>
        <p:spPr/>
        <p:txBody>
          <a:bodyPr/>
          <a:lstStyle/>
          <a:p>
            <a:r>
              <a:rPr lang="en-US" dirty="0" smtClean="0"/>
              <a:t>PMR: Learning from the MDGs: Lessons for the SDGs</a:t>
            </a:r>
            <a:endParaRPr lang="en-US" dirty="0"/>
          </a:p>
        </p:txBody>
      </p:sp>
      <p:sp>
        <p:nvSpPr>
          <p:cNvPr id="7" name="Content Placeholder 2"/>
          <p:cNvSpPr txBox="1">
            <a:spLocks/>
          </p:cNvSpPr>
          <p:nvPr/>
        </p:nvSpPr>
        <p:spPr>
          <a:xfrm>
            <a:off x="449182" y="6375529"/>
            <a:ext cx="7642678" cy="464877"/>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lnSpc>
                <a:spcPct val="110000"/>
              </a:lnSpc>
              <a:buNone/>
            </a:pPr>
            <a:r>
              <a:rPr lang="en-US" sz="1400" b="1" i="1" dirty="0" smtClean="0"/>
              <a:t>Source: Bangladesh’s MDG Progress Report 2015</a:t>
            </a:r>
            <a:endParaRPr lang="en-US" sz="1400" b="1" i="1" dirty="0"/>
          </a:p>
        </p:txBody>
      </p:sp>
    </p:spTree>
    <p:extLst>
      <p:ext uri="{BB962C8B-B14F-4D97-AF65-F5344CB8AC3E}">
        <p14:creationId xmlns:p14="http://schemas.microsoft.com/office/powerpoint/2010/main" val="1852518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206" y="365760"/>
            <a:ext cx="7642678" cy="712413"/>
          </a:xfrm>
        </p:spPr>
        <p:txBody>
          <a:bodyPr/>
          <a:lstStyle/>
          <a:p>
            <a:r>
              <a:rPr lang="en-US" dirty="0" smtClean="0">
                <a:solidFill>
                  <a:srgbClr val="002060"/>
                </a:solidFill>
              </a:rPr>
              <a:t>Learning from the </a:t>
            </a:r>
            <a:r>
              <a:rPr lang="en-US" dirty="0">
                <a:solidFill>
                  <a:srgbClr val="002060"/>
                </a:solidFill>
              </a:rPr>
              <a:t>MDGs</a:t>
            </a:r>
            <a:endParaRPr lang="en-US" dirty="0"/>
          </a:p>
        </p:txBody>
      </p:sp>
      <p:sp>
        <p:nvSpPr>
          <p:cNvPr id="3" name="Content Placeholder 2"/>
          <p:cNvSpPr>
            <a:spLocks noGrp="1"/>
          </p:cNvSpPr>
          <p:nvPr>
            <p:ph idx="1"/>
          </p:nvPr>
        </p:nvSpPr>
        <p:spPr>
          <a:xfrm>
            <a:off x="573206" y="1078173"/>
            <a:ext cx="7642678" cy="5101965"/>
          </a:xfrm>
        </p:spPr>
        <p:txBody>
          <a:bodyPr vert="horz" lIns="91440" tIns="45720" rIns="91440" bIns="45720" rtlCol="0">
            <a:noAutofit/>
          </a:bodyPr>
          <a:lstStyle/>
          <a:p>
            <a:pPr marL="0" indent="0">
              <a:lnSpc>
                <a:spcPct val="100000"/>
              </a:lnSpc>
              <a:spcBef>
                <a:spcPts val="0"/>
              </a:spcBef>
              <a:spcAft>
                <a:spcPts val="600"/>
              </a:spcAft>
              <a:buNone/>
            </a:pPr>
            <a:r>
              <a:rPr lang="en-US" sz="2000" b="1" i="1" dirty="0" smtClean="0"/>
              <a:t>In </a:t>
            </a:r>
            <a:r>
              <a:rPr lang="en-US" sz="2000" b="1" i="1" dirty="0"/>
              <a:t>a number of areas, further attention will be </a:t>
            </a:r>
            <a:r>
              <a:rPr lang="en-US" sz="2000" b="1" i="1" dirty="0" smtClean="0"/>
              <a:t>required</a:t>
            </a:r>
          </a:p>
          <a:p>
            <a:pPr>
              <a:lnSpc>
                <a:spcPct val="100000"/>
              </a:lnSpc>
              <a:spcBef>
                <a:spcPts val="0"/>
              </a:spcBef>
              <a:spcAft>
                <a:spcPts val="600"/>
              </a:spcAft>
              <a:buFont typeface="Wingdings" panose="05000000000000000000" pitchFamily="2" charset="2"/>
              <a:buChar char="§"/>
            </a:pPr>
            <a:r>
              <a:rPr lang="en-US" sz="2000" dirty="0" smtClean="0"/>
              <a:t>For example - </a:t>
            </a:r>
            <a:endParaRPr lang="en-US" sz="2000" dirty="0"/>
          </a:p>
          <a:p>
            <a:pPr lvl="1">
              <a:lnSpc>
                <a:spcPct val="100000"/>
              </a:lnSpc>
              <a:spcBef>
                <a:spcPts val="0"/>
              </a:spcBef>
              <a:spcAft>
                <a:spcPts val="600"/>
              </a:spcAft>
              <a:buFont typeface="Wingdings" panose="05000000000000000000" pitchFamily="2" charset="2"/>
              <a:buChar char="§"/>
            </a:pPr>
            <a:r>
              <a:rPr lang="en-US" sz="1900" dirty="0">
                <a:solidFill>
                  <a:schemeClr val="tx1"/>
                </a:solidFill>
              </a:rPr>
              <a:t>1.5: Employment to population ratio (15+), %</a:t>
            </a:r>
          </a:p>
          <a:p>
            <a:pPr lvl="1">
              <a:lnSpc>
                <a:spcPct val="100000"/>
              </a:lnSpc>
              <a:spcBef>
                <a:spcPts val="0"/>
              </a:spcBef>
              <a:spcAft>
                <a:spcPts val="600"/>
              </a:spcAft>
              <a:buFont typeface="Wingdings" panose="05000000000000000000" pitchFamily="2" charset="2"/>
              <a:buChar char="§"/>
            </a:pPr>
            <a:r>
              <a:rPr lang="en-US" sz="1900" dirty="0">
                <a:solidFill>
                  <a:schemeClr val="tx1"/>
                </a:solidFill>
              </a:rPr>
              <a:t>2.2: Proportion of pupils starting grade 1 who reach grade 5, %</a:t>
            </a:r>
          </a:p>
          <a:p>
            <a:pPr lvl="1">
              <a:lnSpc>
                <a:spcPct val="100000"/>
              </a:lnSpc>
              <a:spcBef>
                <a:spcPts val="0"/>
              </a:spcBef>
              <a:spcAft>
                <a:spcPts val="600"/>
              </a:spcAft>
              <a:buFont typeface="Wingdings" panose="05000000000000000000" pitchFamily="2" charset="2"/>
              <a:buChar char="§"/>
            </a:pPr>
            <a:r>
              <a:rPr lang="en-US" sz="1900" dirty="0">
                <a:solidFill>
                  <a:schemeClr val="tx1"/>
                </a:solidFill>
              </a:rPr>
              <a:t>2.3: Literacy rate of 15-24 year-olds, women and men, %</a:t>
            </a:r>
          </a:p>
          <a:p>
            <a:pPr lvl="1">
              <a:lnSpc>
                <a:spcPct val="100000"/>
              </a:lnSpc>
              <a:spcBef>
                <a:spcPts val="0"/>
              </a:spcBef>
              <a:spcAft>
                <a:spcPts val="600"/>
              </a:spcAft>
              <a:buFont typeface="Wingdings" panose="05000000000000000000" pitchFamily="2" charset="2"/>
              <a:buChar char="§"/>
            </a:pPr>
            <a:r>
              <a:rPr lang="en-US" sz="1900" dirty="0">
                <a:solidFill>
                  <a:schemeClr val="tx1"/>
                </a:solidFill>
              </a:rPr>
              <a:t>3.2: Share of women in wage employment in the nonagricultural sector, </a:t>
            </a:r>
            <a:r>
              <a:rPr lang="en-US" sz="1900" dirty="0" smtClean="0">
                <a:solidFill>
                  <a:schemeClr val="tx1"/>
                </a:solidFill>
              </a:rPr>
              <a:t>%</a:t>
            </a:r>
          </a:p>
          <a:p>
            <a:pPr lvl="1">
              <a:lnSpc>
                <a:spcPct val="100000"/>
              </a:lnSpc>
              <a:spcBef>
                <a:spcPts val="0"/>
              </a:spcBef>
              <a:spcAft>
                <a:spcPts val="600"/>
              </a:spcAft>
              <a:buFont typeface="Wingdings" panose="05000000000000000000" pitchFamily="2" charset="2"/>
              <a:buChar char="§"/>
            </a:pPr>
            <a:r>
              <a:rPr lang="en-US" sz="1900" dirty="0">
                <a:solidFill>
                  <a:schemeClr val="tx1"/>
                </a:solidFill>
              </a:rPr>
              <a:t>4.3: Proportion of 1 year-old children immunized against measles, %</a:t>
            </a:r>
            <a:endParaRPr lang="en-US" sz="1900" dirty="0" smtClean="0">
              <a:solidFill>
                <a:schemeClr val="tx1"/>
              </a:solidFill>
            </a:endParaRPr>
          </a:p>
          <a:p>
            <a:pPr lvl="1">
              <a:lnSpc>
                <a:spcPct val="100000"/>
              </a:lnSpc>
              <a:spcBef>
                <a:spcPts val="0"/>
              </a:spcBef>
              <a:spcAft>
                <a:spcPts val="600"/>
              </a:spcAft>
              <a:buFont typeface="Wingdings" panose="05000000000000000000" pitchFamily="2" charset="2"/>
              <a:buChar char="§"/>
            </a:pPr>
            <a:r>
              <a:rPr lang="it-IT" sz="1900" dirty="0">
                <a:solidFill>
                  <a:schemeClr val="tx1"/>
                </a:solidFill>
              </a:rPr>
              <a:t>5.1: Maternal Mortality Ratio, (per </a:t>
            </a:r>
            <a:r>
              <a:rPr lang="en-US" sz="1900" dirty="0">
                <a:solidFill>
                  <a:schemeClr val="tx1"/>
                </a:solidFill>
              </a:rPr>
              <a:t>100,000 live births)</a:t>
            </a:r>
          </a:p>
          <a:p>
            <a:pPr lvl="1">
              <a:lnSpc>
                <a:spcPct val="100000"/>
              </a:lnSpc>
              <a:spcBef>
                <a:spcPts val="0"/>
              </a:spcBef>
              <a:spcAft>
                <a:spcPts val="600"/>
              </a:spcAft>
              <a:buFont typeface="Wingdings" panose="05000000000000000000" pitchFamily="2" charset="2"/>
              <a:buChar char="§"/>
            </a:pPr>
            <a:r>
              <a:rPr lang="en-US" sz="1900" dirty="0">
                <a:solidFill>
                  <a:schemeClr val="tx1"/>
                </a:solidFill>
              </a:rPr>
              <a:t>5.2: Proportion of births attended by skilled health personnel, %</a:t>
            </a:r>
          </a:p>
          <a:p>
            <a:pPr lvl="1">
              <a:lnSpc>
                <a:spcPct val="100000"/>
              </a:lnSpc>
              <a:spcBef>
                <a:spcPts val="0"/>
              </a:spcBef>
              <a:spcAft>
                <a:spcPts val="600"/>
              </a:spcAft>
              <a:buFont typeface="Wingdings" panose="05000000000000000000" pitchFamily="2" charset="2"/>
              <a:buChar char="§"/>
            </a:pPr>
            <a:r>
              <a:rPr lang="en-US" sz="1900" dirty="0">
                <a:solidFill>
                  <a:schemeClr val="tx1"/>
                </a:solidFill>
              </a:rPr>
              <a:t>5.3: Contraceptive Prevalence Rate, %</a:t>
            </a:r>
          </a:p>
          <a:p>
            <a:pPr lvl="1">
              <a:lnSpc>
                <a:spcPct val="100000"/>
              </a:lnSpc>
              <a:spcBef>
                <a:spcPts val="0"/>
              </a:spcBef>
              <a:spcAft>
                <a:spcPts val="600"/>
              </a:spcAft>
              <a:buFont typeface="Wingdings" panose="05000000000000000000" pitchFamily="2" charset="2"/>
              <a:buChar char="§"/>
            </a:pPr>
            <a:r>
              <a:rPr lang="en-US" sz="1900" dirty="0">
                <a:solidFill>
                  <a:schemeClr val="tx1"/>
                </a:solidFill>
              </a:rPr>
              <a:t>6.9a: Prevalence of TB per 100,000 population</a:t>
            </a:r>
          </a:p>
          <a:p>
            <a:pPr lvl="1">
              <a:lnSpc>
                <a:spcPct val="100000"/>
              </a:lnSpc>
              <a:spcBef>
                <a:spcPts val="0"/>
              </a:spcBef>
              <a:spcAft>
                <a:spcPts val="600"/>
              </a:spcAft>
              <a:buFont typeface="Wingdings" panose="05000000000000000000" pitchFamily="2" charset="2"/>
              <a:buChar char="§"/>
            </a:pPr>
            <a:r>
              <a:rPr lang="en-US" sz="1900" dirty="0">
                <a:solidFill>
                  <a:schemeClr val="tx1"/>
                </a:solidFill>
              </a:rPr>
              <a:t>7.1: Proportion of land area covered by forest, % (tree coverage)</a:t>
            </a:r>
          </a:p>
        </p:txBody>
      </p:sp>
      <p:sp>
        <p:nvSpPr>
          <p:cNvPr id="4" name="Footer Placeholder 3"/>
          <p:cNvSpPr>
            <a:spLocks noGrp="1"/>
          </p:cNvSpPr>
          <p:nvPr>
            <p:ph type="ftr" sz="quarter" idx="11"/>
          </p:nvPr>
        </p:nvSpPr>
        <p:spPr/>
        <p:txBody>
          <a:bodyPr/>
          <a:lstStyle/>
          <a:p>
            <a:r>
              <a:rPr lang="en-US" smtClean="0"/>
              <a:t>PMR: Learning from the MDGs: Lessons for the SDGs</a:t>
            </a:r>
            <a:endParaRPr lang="en-US"/>
          </a:p>
        </p:txBody>
      </p:sp>
      <p:sp>
        <p:nvSpPr>
          <p:cNvPr id="5" name="Slide Number Placeholder 4"/>
          <p:cNvSpPr>
            <a:spLocks noGrp="1"/>
          </p:cNvSpPr>
          <p:nvPr>
            <p:ph type="sldNum" sz="quarter" idx="12"/>
          </p:nvPr>
        </p:nvSpPr>
        <p:spPr/>
        <p:txBody>
          <a:bodyPr/>
          <a:lstStyle/>
          <a:p>
            <a:fld id="{A2503BDB-1446-4FDD-8BAC-513887121363}" type="slidenum">
              <a:rPr lang="en-US" smtClean="0"/>
              <a:t>6</a:t>
            </a:fld>
            <a:endParaRPr lang="en-US"/>
          </a:p>
        </p:txBody>
      </p:sp>
    </p:spTree>
    <p:extLst>
      <p:ext uri="{BB962C8B-B14F-4D97-AF65-F5344CB8AC3E}">
        <p14:creationId xmlns:p14="http://schemas.microsoft.com/office/powerpoint/2010/main" val="3801597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206" y="365760"/>
            <a:ext cx="7642678" cy="712413"/>
          </a:xfrm>
        </p:spPr>
        <p:txBody>
          <a:bodyPr/>
          <a:lstStyle/>
          <a:p>
            <a:r>
              <a:rPr lang="en-US" dirty="0" smtClean="0">
                <a:solidFill>
                  <a:srgbClr val="002060"/>
                </a:solidFill>
              </a:rPr>
              <a:t>Learning </a:t>
            </a:r>
            <a:r>
              <a:rPr lang="en-US" dirty="0">
                <a:solidFill>
                  <a:srgbClr val="002060"/>
                </a:solidFill>
              </a:rPr>
              <a:t>from </a:t>
            </a:r>
            <a:r>
              <a:rPr lang="en-US" dirty="0" smtClean="0">
                <a:solidFill>
                  <a:srgbClr val="002060"/>
                </a:solidFill>
              </a:rPr>
              <a:t>the MDGs</a:t>
            </a:r>
            <a:endParaRPr lang="en-US" dirty="0"/>
          </a:p>
        </p:txBody>
      </p:sp>
      <p:sp>
        <p:nvSpPr>
          <p:cNvPr id="3" name="Content Placeholder 2"/>
          <p:cNvSpPr>
            <a:spLocks noGrp="1"/>
          </p:cNvSpPr>
          <p:nvPr>
            <p:ph idx="1"/>
          </p:nvPr>
        </p:nvSpPr>
        <p:spPr>
          <a:xfrm>
            <a:off x="573206" y="1078174"/>
            <a:ext cx="7642678" cy="936364"/>
          </a:xfrm>
        </p:spPr>
        <p:txBody>
          <a:bodyPr vert="horz" lIns="91440" tIns="45720" rIns="91440" bIns="45720" rtlCol="0">
            <a:noAutofit/>
          </a:bodyPr>
          <a:lstStyle/>
          <a:p>
            <a:pPr marL="0" indent="0">
              <a:lnSpc>
                <a:spcPct val="100000"/>
              </a:lnSpc>
              <a:spcBef>
                <a:spcPts val="0"/>
              </a:spcBef>
              <a:spcAft>
                <a:spcPts val="600"/>
              </a:spcAft>
              <a:buNone/>
            </a:pPr>
            <a:r>
              <a:rPr lang="en-US" sz="2000" b="1" i="1" dirty="0" smtClean="0"/>
              <a:t>Achievement of Bangladesh as regards MDGs has been somewhat mixed</a:t>
            </a:r>
          </a:p>
          <a:p>
            <a:pPr>
              <a:lnSpc>
                <a:spcPct val="100000"/>
              </a:lnSpc>
              <a:spcBef>
                <a:spcPts val="0"/>
              </a:spcBef>
              <a:spcAft>
                <a:spcPts val="600"/>
              </a:spcAft>
              <a:buFont typeface="Wingdings" panose="05000000000000000000" pitchFamily="2" charset="2"/>
              <a:buChar char="§"/>
            </a:pPr>
            <a:endParaRPr lang="en-US" sz="2000" dirty="0"/>
          </a:p>
        </p:txBody>
      </p:sp>
      <p:sp>
        <p:nvSpPr>
          <p:cNvPr id="4" name="Footer Placeholder 3"/>
          <p:cNvSpPr>
            <a:spLocks noGrp="1"/>
          </p:cNvSpPr>
          <p:nvPr>
            <p:ph type="ftr" sz="quarter" idx="11"/>
          </p:nvPr>
        </p:nvSpPr>
        <p:spPr/>
        <p:txBody>
          <a:bodyPr/>
          <a:lstStyle/>
          <a:p>
            <a:r>
              <a:rPr lang="en-US" smtClean="0"/>
              <a:t>PMR: Learning from the MDGs: Lessons for the SDGs</a:t>
            </a:r>
            <a:endParaRPr lang="en-US"/>
          </a:p>
        </p:txBody>
      </p:sp>
      <p:sp>
        <p:nvSpPr>
          <p:cNvPr id="5" name="Slide Number Placeholder 4"/>
          <p:cNvSpPr>
            <a:spLocks noGrp="1"/>
          </p:cNvSpPr>
          <p:nvPr>
            <p:ph type="sldNum" sz="quarter" idx="12"/>
          </p:nvPr>
        </p:nvSpPr>
        <p:spPr/>
        <p:txBody>
          <a:bodyPr/>
          <a:lstStyle/>
          <a:p>
            <a:fld id="{A2503BDB-1446-4FDD-8BAC-513887121363}" type="slidenum">
              <a:rPr lang="en-US" smtClean="0"/>
              <a:t>7</a:t>
            </a:fld>
            <a:endParaRPr lang="en-US"/>
          </a:p>
        </p:txBody>
      </p:sp>
      <p:sp>
        <p:nvSpPr>
          <p:cNvPr id="7" name="Content Placeholder 2"/>
          <p:cNvSpPr txBox="1">
            <a:spLocks/>
          </p:cNvSpPr>
          <p:nvPr/>
        </p:nvSpPr>
        <p:spPr>
          <a:xfrm>
            <a:off x="573206" y="1911933"/>
            <a:ext cx="7642678" cy="464877"/>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lgn="ctr">
              <a:lnSpc>
                <a:spcPct val="110000"/>
              </a:lnSpc>
              <a:buNone/>
            </a:pPr>
            <a:r>
              <a:rPr lang="en-US" sz="1600" b="1" dirty="0" smtClean="0"/>
              <a:t>Bangladesh’s MDGs Progress Status in terms of 65 Indicators</a:t>
            </a:r>
          </a:p>
          <a:p>
            <a:pPr algn="ctr">
              <a:lnSpc>
                <a:spcPct val="110000"/>
              </a:lnSpc>
              <a:buFont typeface="Wingdings" panose="05000000000000000000" pitchFamily="2" charset="2"/>
              <a:buChar char="§"/>
            </a:pPr>
            <a:endParaRPr lang="en-US" sz="1600" b="1" dirty="0"/>
          </a:p>
        </p:txBody>
      </p:sp>
      <p:sp>
        <p:nvSpPr>
          <p:cNvPr id="8" name="Content Placeholder 2"/>
          <p:cNvSpPr txBox="1">
            <a:spLocks/>
          </p:cNvSpPr>
          <p:nvPr/>
        </p:nvSpPr>
        <p:spPr>
          <a:xfrm>
            <a:off x="449182" y="5632574"/>
            <a:ext cx="7642678" cy="464877"/>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lgn="ctr">
              <a:lnSpc>
                <a:spcPct val="110000"/>
              </a:lnSpc>
              <a:buNone/>
            </a:pPr>
            <a:r>
              <a:rPr lang="en-US" sz="1400" dirty="0" smtClean="0"/>
              <a:t>Source: Bangladesh’s MDG Progress Report 2015 (GED)</a:t>
            </a:r>
            <a:endParaRPr lang="en-US" sz="1400" dirty="0"/>
          </a:p>
        </p:txBody>
      </p:sp>
      <p:pic>
        <p:nvPicPr>
          <p:cNvPr id="9" name="Picture 8"/>
          <p:cNvPicPr>
            <a:picLocks noChangeAspect="1"/>
          </p:cNvPicPr>
          <p:nvPr/>
        </p:nvPicPr>
        <p:blipFill>
          <a:blip r:embed="rId2"/>
          <a:stretch>
            <a:fillRect/>
          </a:stretch>
        </p:blipFill>
        <p:spPr>
          <a:xfrm>
            <a:off x="1384459" y="2254814"/>
            <a:ext cx="6020172" cy="3399881"/>
          </a:xfrm>
          <a:prstGeom prst="rect">
            <a:avLst/>
          </a:prstGeom>
        </p:spPr>
      </p:pic>
      <p:sp>
        <p:nvSpPr>
          <p:cNvPr id="10" name="Content Placeholder 2"/>
          <p:cNvSpPr txBox="1">
            <a:spLocks/>
          </p:cNvSpPr>
          <p:nvPr/>
        </p:nvSpPr>
        <p:spPr>
          <a:xfrm>
            <a:off x="449182" y="6023421"/>
            <a:ext cx="7642678" cy="936364"/>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lnSpc>
                <a:spcPct val="100000"/>
              </a:lnSpc>
              <a:spcBef>
                <a:spcPts val="0"/>
              </a:spcBef>
              <a:spcAft>
                <a:spcPts val="600"/>
              </a:spcAft>
              <a:buNone/>
            </a:pPr>
            <a:r>
              <a:rPr lang="en-US" sz="2000" b="1" i="1" dirty="0" smtClean="0"/>
              <a:t>To keep in mind: Many of the MDGs Indicators will continue into the SDGs</a:t>
            </a:r>
          </a:p>
          <a:p>
            <a:pPr>
              <a:lnSpc>
                <a:spcPct val="100000"/>
              </a:lnSpc>
              <a:spcBef>
                <a:spcPts val="0"/>
              </a:spcBef>
              <a:spcAft>
                <a:spcPts val="600"/>
              </a:spcAft>
              <a:buFont typeface="Wingdings" panose="05000000000000000000" pitchFamily="2" charset="2"/>
              <a:buChar char="§"/>
            </a:pPr>
            <a:endParaRPr lang="en-US" sz="2000" dirty="0"/>
          </a:p>
        </p:txBody>
      </p:sp>
    </p:spTree>
    <p:extLst>
      <p:ext uri="{BB962C8B-B14F-4D97-AF65-F5344CB8AC3E}">
        <p14:creationId xmlns:p14="http://schemas.microsoft.com/office/powerpoint/2010/main" val="2856095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731" y="255182"/>
            <a:ext cx="7825562" cy="563525"/>
          </a:xfrm>
        </p:spPr>
        <p:txBody>
          <a:bodyPr>
            <a:noAutofit/>
          </a:bodyPr>
          <a:lstStyle/>
          <a:p>
            <a:r>
              <a:rPr lang="en-US" dirty="0" smtClean="0">
                <a:solidFill>
                  <a:srgbClr val="002060"/>
                </a:solidFill>
              </a:rPr>
              <a:t>Learning </a:t>
            </a:r>
            <a:r>
              <a:rPr lang="en-US" dirty="0">
                <a:solidFill>
                  <a:srgbClr val="002060"/>
                </a:solidFill>
              </a:rPr>
              <a:t>from </a:t>
            </a:r>
            <a:r>
              <a:rPr lang="en-US" dirty="0" smtClean="0">
                <a:solidFill>
                  <a:srgbClr val="002060"/>
                </a:solidFill>
              </a:rPr>
              <a:t>the MDGs</a:t>
            </a:r>
            <a:endParaRPr lang="en-US" dirty="0">
              <a:solidFill>
                <a:srgbClr val="002060"/>
              </a:solidFill>
            </a:endParaRPr>
          </a:p>
        </p:txBody>
      </p:sp>
      <p:sp>
        <p:nvSpPr>
          <p:cNvPr id="4" name="Slide Number Placeholder 3"/>
          <p:cNvSpPr>
            <a:spLocks noGrp="1"/>
          </p:cNvSpPr>
          <p:nvPr>
            <p:ph type="sldNum" sz="quarter" idx="12"/>
          </p:nvPr>
        </p:nvSpPr>
        <p:spPr/>
        <p:txBody>
          <a:bodyPr/>
          <a:lstStyle/>
          <a:p>
            <a:fld id="{A2503BDB-1446-4FDD-8BAC-513887121363}" type="slidenum">
              <a:rPr lang="en-US" smtClean="0"/>
              <a:t>8</a:t>
            </a:fld>
            <a:endParaRPr lang="en-US"/>
          </a:p>
        </p:txBody>
      </p:sp>
      <p:sp>
        <p:nvSpPr>
          <p:cNvPr id="3" name="Content Placeholder 2"/>
          <p:cNvSpPr>
            <a:spLocks noGrp="1"/>
          </p:cNvSpPr>
          <p:nvPr>
            <p:ph idx="1"/>
          </p:nvPr>
        </p:nvSpPr>
        <p:spPr>
          <a:xfrm>
            <a:off x="255181" y="999460"/>
            <a:ext cx="7985051" cy="5766466"/>
          </a:xfrm>
        </p:spPr>
        <p:txBody>
          <a:bodyPr/>
          <a:lstStyle/>
          <a:p>
            <a:pPr marL="0" lvl="0" indent="0">
              <a:buNone/>
            </a:pPr>
            <a:r>
              <a:rPr lang="en-US" b="1" i="1" dirty="0" smtClean="0"/>
              <a:t>After 2000, pace of progress has been uneven across indicators</a:t>
            </a:r>
            <a:endParaRPr lang="en-US" b="1" i="1" dirty="0"/>
          </a:p>
        </p:txBody>
      </p:sp>
      <p:graphicFrame>
        <p:nvGraphicFramePr>
          <p:cNvPr id="7" name="Table 6"/>
          <p:cNvGraphicFramePr>
            <a:graphicFrameLocks noGrp="1"/>
          </p:cNvGraphicFramePr>
          <p:nvPr>
            <p:extLst>
              <p:ext uri="{D42A27DB-BD31-4B8C-83A1-F6EECF244321}">
                <p14:modId xmlns:p14="http://schemas.microsoft.com/office/powerpoint/2010/main" val="1750931179"/>
              </p:ext>
            </p:extLst>
          </p:nvPr>
        </p:nvGraphicFramePr>
        <p:xfrm>
          <a:off x="128588" y="2216205"/>
          <a:ext cx="8111643" cy="3841694"/>
        </p:xfrm>
        <a:graphic>
          <a:graphicData uri="http://schemas.openxmlformats.org/drawingml/2006/table">
            <a:tbl>
              <a:tblPr firstRow="1" firstCol="1" bandRow="1">
                <a:tableStyleId>{FABFCF23-3B69-468F-B69F-88F6DE6A72F2}</a:tableStyleId>
              </a:tblPr>
              <a:tblGrid>
                <a:gridCol w="6607078"/>
                <a:gridCol w="1504565"/>
              </a:tblGrid>
              <a:tr h="240106">
                <a:tc>
                  <a:txBody>
                    <a:bodyPr/>
                    <a:lstStyle/>
                    <a:p>
                      <a:pPr marL="0" marR="0" algn="ctr">
                        <a:lnSpc>
                          <a:spcPct val="107000"/>
                        </a:lnSpc>
                        <a:spcBef>
                          <a:spcPts val="0"/>
                        </a:spcBef>
                        <a:spcAft>
                          <a:spcPts val="0"/>
                        </a:spcAft>
                      </a:pPr>
                      <a:r>
                        <a:rPr lang="en-US" sz="1400" dirty="0" smtClean="0">
                          <a:effectLst/>
                        </a:rPr>
                        <a:t>MDG indicators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Performance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0106">
                <a:tc>
                  <a:txBody>
                    <a:bodyPr/>
                    <a:lstStyle/>
                    <a:p>
                      <a:pPr marL="0" marR="0" algn="just">
                        <a:lnSpc>
                          <a:spcPct val="107000"/>
                        </a:lnSpc>
                        <a:spcBef>
                          <a:spcPts val="0"/>
                        </a:spcBef>
                        <a:spcAft>
                          <a:spcPts val="0"/>
                        </a:spcAft>
                      </a:pPr>
                      <a:r>
                        <a:rPr lang="en-US" sz="1400">
                          <a:effectLst/>
                        </a:rPr>
                        <a:t>1.1: Proportion of Population below Poverty Line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a:effectLst/>
                        </a:rPr>
                        <a:t>Accelerated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0106">
                <a:tc>
                  <a:txBody>
                    <a:bodyPr/>
                    <a:lstStyle/>
                    <a:p>
                      <a:pPr marL="0" marR="0" algn="just">
                        <a:lnSpc>
                          <a:spcPct val="107000"/>
                        </a:lnSpc>
                        <a:spcBef>
                          <a:spcPts val="0"/>
                        </a:spcBef>
                        <a:spcAft>
                          <a:spcPts val="0"/>
                        </a:spcAft>
                      </a:pPr>
                      <a:r>
                        <a:rPr lang="en-US" sz="1400" dirty="0">
                          <a:solidFill>
                            <a:srgbClr val="FF0000"/>
                          </a:solidFill>
                          <a:effectLst/>
                        </a:rPr>
                        <a:t>1.5: Employment-to-Population Ratio (15+)</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dirty="0">
                          <a:solidFill>
                            <a:srgbClr val="FF0000"/>
                          </a:solidFill>
                          <a:effectLst/>
                        </a:rPr>
                        <a:t>Slow Down</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80211">
                <a:tc>
                  <a:txBody>
                    <a:bodyPr/>
                    <a:lstStyle/>
                    <a:p>
                      <a:pPr marL="0" marR="0" algn="just">
                        <a:lnSpc>
                          <a:spcPct val="107000"/>
                        </a:lnSpc>
                        <a:spcBef>
                          <a:spcPts val="0"/>
                        </a:spcBef>
                        <a:spcAft>
                          <a:spcPts val="0"/>
                        </a:spcAft>
                      </a:pPr>
                      <a:r>
                        <a:rPr lang="en-US" sz="1400" dirty="0">
                          <a:solidFill>
                            <a:srgbClr val="FF0000"/>
                          </a:solidFill>
                          <a:effectLst/>
                        </a:rPr>
                        <a:t>1.9: Proportion of Population below Minimum Level of Dietary Energy Consumption</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dirty="0">
                          <a:solidFill>
                            <a:srgbClr val="FF0000"/>
                          </a:solidFill>
                          <a:effectLst/>
                        </a:rPr>
                        <a:t>Slow Down</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0106">
                <a:tc>
                  <a:txBody>
                    <a:bodyPr/>
                    <a:lstStyle/>
                    <a:p>
                      <a:pPr marL="0" marR="0" algn="just">
                        <a:lnSpc>
                          <a:spcPct val="107000"/>
                        </a:lnSpc>
                        <a:spcBef>
                          <a:spcPts val="0"/>
                        </a:spcBef>
                        <a:spcAft>
                          <a:spcPts val="0"/>
                        </a:spcAft>
                      </a:pPr>
                      <a:r>
                        <a:rPr lang="en-US" sz="1400">
                          <a:effectLst/>
                        </a:rPr>
                        <a:t>2.1: Net Enrolment Ratio in Primary Education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a:effectLst/>
                        </a:rPr>
                        <a:t>Accelerated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0106">
                <a:tc>
                  <a:txBody>
                    <a:bodyPr/>
                    <a:lstStyle/>
                    <a:p>
                      <a:pPr marL="0" marR="0" algn="just">
                        <a:lnSpc>
                          <a:spcPct val="107000"/>
                        </a:lnSpc>
                        <a:spcBef>
                          <a:spcPts val="0"/>
                        </a:spcBef>
                        <a:spcAft>
                          <a:spcPts val="0"/>
                        </a:spcAft>
                      </a:pPr>
                      <a:r>
                        <a:rPr lang="en-US" sz="1400">
                          <a:effectLst/>
                        </a:rPr>
                        <a:t>2.3: Literacy Rate of 15-24 Year Olds, Women and Men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dirty="0">
                          <a:effectLst/>
                        </a:rPr>
                        <a:t>Accelerated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0106">
                <a:tc>
                  <a:txBody>
                    <a:bodyPr/>
                    <a:lstStyle/>
                    <a:p>
                      <a:pPr marL="0" marR="0" algn="just">
                        <a:lnSpc>
                          <a:spcPct val="107000"/>
                        </a:lnSpc>
                        <a:spcBef>
                          <a:spcPts val="0"/>
                        </a:spcBef>
                        <a:spcAft>
                          <a:spcPts val="0"/>
                        </a:spcAft>
                      </a:pPr>
                      <a:r>
                        <a:rPr lang="en-US" sz="1400">
                          <a:solidFill>
                            <a:srgbClr val="FF0000"/>
                          </a:solidFill>
                          <a:effectLst/>
                        </a:rPr>
                        <a:t>4.1: Under-Five Mortality Rate</a:t>
                      </a:r>
                      <a:endParaRPr lang="en-US" sz="14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a:solidFill>
                            <a:srgbClr val="FF0000"/>
                          </a:solidFill>
                          <a:effectLst/>
                        </a:rPr>
                        <a:t>Slow Down</a:t>
                      </a:r>
                      <a:endParaRPr lang="en-US" sz="14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0106">
                <a:tc>
                  <a:txBody>
                    <a:bodyPr/>
                    <a:lstStyle/>
                    <a:p>
                      <a:pPr marL="0" marR="0" algn="just">
                        <a:lnSpc>
                          <a:spcPct val="107000"/>
                        </a:lnSpc>
                        <a:spcBef>
                          <a:spcPts val="0"/>
                        </a:spcBef>
                        <a:spcAft>
                          <a:spcPts val="0"/>
                        </a:spcAft>
                      </a:pPr>
                      <a:r>
                        <a:rPr lang="en-US" sz="1400" dirty="0">
                          <a:solidFill>
                            <a:srgbClr val="FF0000"/>
                          </a:solidFill>
                          <a:effectLst/>
                        </a:rPr>
                        <a:t>4.2: Infant Mortality Rate</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dirty="0">
                          <a:solidFill>
                            <a:srgbClr val="FF0000"/>
                          </a:solidFill>
                          <a:effectLst/>
                        </a:rPr>
                        <a:t>Slow Down</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0106">
                <a:tc>
                  <a:txBody>
                    <a:bodyPr/>
                    <a:lstStyle/>
                    <a:p>
                      <a:pPr marL="0" marR="0" algn="just">
                        <a:lnSpc>
                          <a:spcPct val="107000"/>
                        </a:lnSpc>
                        <a:spcBef>
                          <a:spcPts val="0"/>
                        </a:spcBef>
                        <a:spcAft>
                          <a:spcPts val="0"/>
                        </a:spcAft>
                      </a:pPr>
                      <a:r>
                        <a:rPr lang="en-US" sz="1400">
                          <a:effectLst/>
                        </a:rPr>
                        <a:t>4.3: Proportion of One-Year Old Children Immunised against Measles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a:effectLst/>
                        </a:rPr>
                        <a:t>Accelerated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0106">
                <a:tc>
                  <a:txBody>
                    <a:bodyPr/>
                    <a:lstStyle/>
                    <a:p>
                      <a:pPr marL="0" marR="0" algn="just">
                        <a:lnSpc>
                          <a:spcPct val="107000"/>
                        </a:lnSpc>
                        <a:spcBef>
                          <a:spcPts val="0"/>
                        </a:spcBef>
                        <a:spcAft>
                          <a:spcPts val="0"/>
                        </a:spcAft>
                      </a:pPr>
                      <a:r>
                        <a:rPr lang="en-US" sz="1400">
                          <a:solidFill>
                            <a:srgbClr val="FF0000"/>
                          </a:solidFill>
                          <a:effectLst/>
                        </a:rPr>
                        <a:t>5.1: Maternal Mortality Ratio</a:t>
                      </a:r>
                      <a:endParaRPr lang="en-US" sz="14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dirty="0">
                          <a:solidFill>
                            <a:srgbClr val="FF0000"/>
                          </a:solidFill>
                          <a:effectLst/>
                        </a:rPr>
                        <a:t>Slow down</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0106">
                <a:tc>
                  <a:txBody>
                    <a:bodyPr/>
                    <a:lstStyle/>
                    <a:p>
                      <a:pPr marL="0" marR="0" algn="just">
                        <a:lnSpc>
                          <a:spcPct val="107000"/>
                        </a:lnSpc>
                        <a:spcBef>
                          <a:spcPts val="0"/>
                        </a:spcBef>
                        <a:spcAft>
                          <a:spcPts val="0"/>
                        </a:spcAft>
                      </a:pPr>
                      <a:r>
                        <a:rPr lang="en-US" sz="1400">
                          <a:effectLst/>
                        </a:rPr>
                        <a:t>6.1: HIV Prevalence among Population Aged 15-24 Years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a:effectLst/>
                        </a:rPr>
                        <a:t>Maintained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0106">
                <a:tc>
                  <a:txBody>
                    <a:bodyPr/>
                    <a:lstStyle/>
                    <a:p>
                      <a:pPr marL="0" marR="0" algn="just">
                        <a:lnSpc>
                          <a:spcPct val="107000"/>
                        </a:lnSpc>
                        <a:spcBef>
                          <a:spcPts val="0"/>
                        </a:spcBef>
                        <a:spcAft>
                          <a:spcPts val="0"/>
                        </a:spcAft>
                      </a:pPr>
                      <a:r>
                        <a:rPr lang="en-US" sz="1400" dirty="0">
                          <a:effectLst/>
                        </a:rPr>
                        <a:t>7.1: Proportion of Land Area Covered by Forest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a:effectLst/>
                        </a:rPr>
                        <a:t>Accelerated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80211">
                <a:tc>
                  <a:txBody>
                    <a:bodyPr/>
                    <a:lstStyle/>
                    <a:p>
                      <a:pPr marL="0" marR="0" algn="just">
                        <a:lnSpc>
                          <a:spcPct val="107000"/>
                        </a:lnSpc>
                        <a:spcBef>
                          <a:spcPts val="0"/>
                        </a:spcBef>
                        <a:spcAft>
                          <a:spcPts val="0"/>
                        </a:spcAft>
                      </a:pPr>
                      <a:r>
                        <a:rPr lang="en-US" sz="1400">
                          <a:effectLst/>
                        </a:rPr>
                        <a:t>7.8: Proportion of Population Using an Improved Drinking Water Source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a:effectLst/>
                        </a:rPr>
                        <a:t>Maintained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0106">
                <a:tc>
                  <a:txBody>
                    <a:bodyPr/>
                    <a:lstStyle/>
                    <a:p>
                      <a:pPr marL="0" marR="0" algn="just">
                        <a:lnSpc>
                          <a:spcPct val="107000"/>
                        </a:lnSpc>
                        <a:spcBef>
                          <a:spcPts val="0"/>
                        </a:spcBef>
                        <a:spcAft>
                          <a:spcPts val="0"/>
                        </a:spcAft>
                      </a:pPr>
                      <a:r>
                        <a:rPr lang="en-US" sz="1400" dirty="0">
                          <a:effectLst/>
                        </a:rPr>
                        <a:t>7.9: Proportion of Population Using an Improved Sanitation Facility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dirty="0">
                          <a:effectLst/>
                        </a:rPr>
                        <a:t>Accelerated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8" name="TextBox 7"/>
          <p:cNvSpPr txBox="1"/>
          <p:nvPr/>
        </p:nvSpPr>
        <p:spPr>
          <a:xfrm>
            <a:off x="951615" y="1536734"/>
            <a:ext cx="6921794" cy="584775"/>
          </a:xfrm>
          <a:prstGeom prst="rect">
            <a:avLst/>
          </a:prstGeom>
          <a:noFill/>
        </p:spPr>
        <p:txBody>
          <a:bodyPr wrap="square" rtlCol="0">
            <a:spAutoFit/>
          </a:bodyPr>
          <a:lstStyle/>
          <a:p>
            <a:pPr algn="ctr"/>
            <a:r>
              <a:rPr lang="en-US" sz="1600" b="1" dirty="0" smtClean="0"/>
              <a:t>MDG Performance Estimated by Unbiased Rate of Progress Method (URPM)</a:t>
            </a:r>
            <a:endParaRPr lang="en-US" sz="1600" b="1" dirty="0"/>
          </a:p>
        </p:txBody>
      </p:sp>
      <p:sp>
        <p:nvSpPr>
          <p:cNvPr id="5" name="Footer Placeholder 4"/>
          <p:cNvSpPr>
            <a:spLocks noGrp="1"/>
          </p:cNvSpPr>
          <p:nvPr>
            <p:ph type="ftr" sz="quarter" idx="11"/>
          </p:nvPr>
        </p:nvSpPr>
        <p:spPr/>
        <p:txBody>
          <a:bodyPr/>
          <a:lstStyle/>
          <a:p>
            <a:r>
              <a:rPr lang="en-US" smtClean="0"/>
              <a:t>PMR: Learning from the MDGs: Lessons for the SDGs</a:t>
            </a:r>
            <a:endParaRPr lang="en-US"/>
          </a:p>
        </p:txBody>
      </p:sp>
    </p:spTree>
    <p:extLst>
      <p:ext uri="{BB962C8B-B14F-4D97-AF65-F5344CB8AC3E}">
        <p14:creationId xmlns:p14="http://schemas.microsoft.com/office/powerpoint/2010/main" val="3940008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731" y="255182"/>
            <a:ext cx="7825562" cy="563525"/>
          </a:xfrm>
        </p:spPr>
        <p:txBody>
          <a:bodyPr>
            <a:noAutofit/>
          </a:bodyPr>
          <a:lstStyle/>
          <a:p>
            <a:r>
              <a:rPr lang="en-US" dirty="0" smtClean="0">
                <a:solidFill>
                  <a:srgbClr val="002060"/>
                </a:solidFill>
              </a:rPr>
              <a:t>Learning </a:t>
            </a:r>
            <a:r>
              <a:rPr lang="en-US" dirty="0">
                <a:solidFill>
                  <a:srgbClr val="002060"/>
                </a:solidFill>
              </a:rPr>
              <a:t>from </a:t>
            </a:r>
            <a:r>
              <a:rPr lang="en-US" dirty="0" smtClean="0">
                <a:solidFill>
                  <a:srgbClr val="002060"/>
                </a:solidFill>
              </a:rPr>
              <a:t>the MDGs</a:t>
            </a:r>
            <a:endParaRPr lang="en-US" dirty="0">
              <a:solidFill>
                <a:srgbClr val="002060"/>
              </a:solidFill>
            </a:endParaRPr>
          </a:p>
        </p:txBody>
      </p:sp>
      <p:sp>
        <p:nvSpPr>
          <p:cNvPr id="4" name="Slide Number Placeholder 3"/>
          <p:cNvSpPr>
            <a:spLocks noGrp="1"/>
          </p:cNvSpPr>
          <p:nvPr>
            <p:ph type="sldNum" sz="quarter" idx="12"/>
          </p:nvPr>
        </p:nvSpPr>
        <p:spPr/>
        <p:txBody>
          <a:bodyPr/>
          <a:lstStyle/>
          <a:p>
            <a:fld id="{A2503BDB-1446-4FDD-8BAC-513887121363}" type="slidenum">
              <a:rPr lang="en-US" smtClean="0"/>
              <a:t>9</a:t>
            </a:fld>
            <a:endParaRPr lang="en-US"/>
          </a:p>
        </p:txBody>
      </p:sp>
      <p:sp>
        <p:nvSpPr>
          <p:cNvPr id="8" name="TextBox 7"/>
          <p:cNvSpPr txBox="1"/>
          <p:nvPr/>
        </p:nvSpPr>
        <p:spPr>
          <a:xfrm>
            <a:off x="628649" y="1041991"/>
            <a:ext cx="7529513" cy="618631"/>
          </a:xfrm>
          <a:prstGeom prst="rect">
            <a:avLst/>
          </a:prstGeom>
          <a:noFill/>
        </p:spPr>
        <p:txBody>
          <a:bodyPr wrap="square" rtlCol="0">
            <a:spAutoFit/>
          </a:bodyPr>
          <a:lstStyle/>
          <a:p>
            <a:pPr>
              <a:lnSpc>
                <a:spcPct val="95000"/>
              </a:lnSpc>
              <a:spcBef>
                <a:spcPts val="1400"/>
              </a:spcBef>
              <a:spcAft>
                <a:spcPts val="200"/>
              </a:spcAft>
              <a:buClr>
                <a:schemeClr val="accent1"/>
              </a:buClr>
              <a:buSzPct val="80000"/>
            </a:pPr>
            <a:r>
              <a:rPr lang="en-US" b="1" i="1" spc="10" dirty="0"/>
              <a:t>MDG progress </a:t>
            </a:r>
            <a:r>
              <a:rPr lang="en-US" b="1" i="1" spc="10" dirty="0" smtClean="0"/>
              <a:t>has also been uneven across </a:t>
            </a:r>
            <a:r>
              <a:rPr lang="en-US" b="1" i="1" spc="10" dirty="0"/>
              <a:t>different </a:t>
            </a:r>
            <a:r>
              <a:rPr lang="en-US" b="1" i="1" spc="10" dirty="0" smtClean="0"/>
              <a:t>regions within Bangladesh</a:t>
            </a:r>
            <a:endParaRPr lang="en-US" b="1" i="1" spc="10" dirty="0"/>
          </a:p>
        </p:txBody>
      </p:sp>
      <p:graphicFrame>
        <p:nvGraphicFramePr>
          <p:cNvPr id="6" name="Table 5"/>
          <p:cNvGraphicFramePr>
            <a:graphicFrameLocks noGrp="1"/>
          </p:cNvGraphicFramePr>
          <p:nvPr>
            <p:extLst>
              <p:ext uri="{D42A27DB-BD31-4B8C-83A1-F6EECF244321}">
                <p14:modId xmlns:p14="http://schemas.microsoft.com/office/powerpoint/2010/main" val="593751906"/>
              </p:ext>
            </p:extLst>
          </p:nvPr>
        </p:nvGraphicFramePr>
        <p:xfrm>
          <a:off x="628649" y="1660622"/>
          <a:ext cx="7696643" cy="3913827"/>
        </p:xfrm>
        <a:graphic>
          <a:graphicData uri="http://schemas.openxmlformats.org/drawingml/2006/table">
            <a:tbl>
              <a:tblPr firstRow="1" firstCol="1" bandRow="1"/>
              <a:tblGrid>
                <a:gridCol w="1224556"/>
                <a:gridCol w="1513542"/>
                <a:gridCol w="1513542"/>
                <a:gridCol w="1095625"/>
                <a:gridCol w="1095624"/>
                <a:gridCol w="1253754"/>
              </a:tblGrid>
              <a:tr h="815340">
                <a:tc>
                  <a:txBody>
                    <a:bodyPr/>
                    <a:lstStyle/>
                    <a:p>
                      <a:pPr marL="0" marR="0" algn="ctr">
                        <a:lnSpc>
                          <a:spcPct val="107000"/>
                        </a:lnSpc>
                        <a:spcBef>
                          <a:spcPts val="0"/>
                        </a:spcBef>
                        <a:spcAft>
                          <a:spcPts val="0"/>
                        </a:spcAft>
                      </a:pPr>
                      <a:r>
                        <a:rPr lang="en-US" sz="1600" b="1"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Divisions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07000"/>
                        </a:lnSpc>
                        <a:spcBef>
                          <a:spcPts val="0"/>
                        </a:spcBef>
                        <a:spcAft>
                          <a:spcPts val="0"/>
                        </a:spcAft>
                      </a:pPr>
                      <a:r>
                        <a:rPr lang="en-US" sz="1600" b="1"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1.1: Proportion of Population below Poverty </a:t>
                      </a:r>
                      <a:r>
                        <a:rPr lang="en-US" sz="1600" b="1"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Line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07000"/>
                        </a:lnSpc>
                        <a:spcBef>
                          <a:spcPts val="0"/>
                        </a:spcBef>
                        <a:spcAft>
                          <a:spcPts val="0"/>
                        </a:spcAft>
                      </a:pPr>
                      <a:r>
                        <a:rPr lang="en-US" sz="1600" b="1"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1.8: Prevalence of underweight children under-5 years of </a:t>
                      </a:r>
                      <a:r>
                        <a:rPr lang="en-US" sz="1600" b="1"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age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07000"/>
                        </a:lnSpc>
                        <a:spcBef>
                          <a:spcPts val="0"/>
                        </a:spcBef>
                        <a:spcAft>
                          <a:spcPts val="0"/>
                        </a:spcAft>
                      </a:pPr>
                      <a:r>
                        <a:rPr lang="en-US" sz="1600" b="1"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4.1: Under-5 Mortality </a:t>
                      </a:r>
                      <a:r>
                        <a:rPr lang="en-US" sz="1600" b="1"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Rate (per 1000 live births)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600" b="1"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4.2: Infant Mortality </a:t>
                      </a:r>
                      <a:r>
                        <a:rPr lang="en-US" sz="1600" b="1"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Rate (per 1000 live births)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07000"/>
                        </a:lnSpc>
                        <a:spcBef>
                          <a:spcPts val="0"/>
                        </a:spcBef>
                        <a:spcAft>
                          <a:spcPts val="0"/>
                        </a:spcAft>
                      </a:pPr>
                      <a:r>
                        <a:rPr lang="en-US" sz="1600" b="1"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5.1: Maternal Mortality Ratio (per 100,000 live births)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0975">
                <a:tc>
                  <a:txBody>
                    <a:bodyPr/>
                    <a:lstStyle/>
                    <a:p>
                      <a:pPr marL="0" marR="0">
                        <a:lnSpc>
                          <a:spcPct val="107000"/>
                        </a:lnSpc>
                        <a:spcBef>
                          <a:spcPts val="0"/>
                        </a:spcBef>
                        <a:spcAft>
                          <a:spcPts val="0"/>
                        </a:spcAft>
                      </a:pPr>
                      <a:r>
                        <a:rPr lang="en-US" sz="1600" b="1">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National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32.6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41.0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197.0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marL="0" marR="0">
                        <a:lnSpc>
                          <a:spcPct val="107000"/>
                        </a:lnSpc>
                        <a:spcBef>
                          <a:spcPts val="0"/>
                        </a:spcBef>
                        <a:spcAft>
                          <a:spcPts val="0"/>
                        </a:spcAft>
                      </a:pPr>
                      <a:r>
                        <a:rPr lang="en-US" sz="1600"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Barisal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39.4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36.9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43.0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28.0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234.0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marL="0" marR="0">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Chittagong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26.2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39.0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196.0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marL="0" marR="0">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Dhaka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28.5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184.0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marL="0" marR="0">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Khulna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25.5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51.0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42.0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195.0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marL="0" marR="0">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Rajshahi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29.8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46.0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290.0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80975">
                <a:tc>
                  <a:txBody>
                    <a:bodyPr/>
                    <a:lstStyle/>
                    <a:p>
                      <a:pPr marL="0" marR="0">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Rangpur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46.2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36.8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42.0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148.0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0975">
                <a:tc>
                  <a:txBody>
                    <a:bodyPr/>
                    <a:lstStyle/>
                    <a:p>
                      <a:pPr marL="0" marR="0">
                        <a:lnSpc>
                          <a:spcPct val="107000"/>
                        </a:lnSpc>
                        <a:spcBef>
                          <a:spcPts val="0"/>
                        </a:spcBef>
                        <a:spcAft>
                          <a:spcPts val="0"/>
                        </a:spcAft>
                      </a:pPr>
                      <a:r>
                        <a:rPr lang="en-US" sz="1600" dirty="0" err="1">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Sylhet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28.1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39.8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r">
                        <a:lnSpc>
                          <a:spcPct val="107000"/>
                        </a:lnSpc>
                        <a:spcBef>
                          <a:spcPts val="0"/>
                        </a:spcBef>
                        <a:spcAft>
                          <a:spcPts val="0"/>
                        </a:spcAft>
                      </a:pPr>
                      <a:r>
                        <a:rPr lang="en-US" sz="16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47.0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40.0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174.0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marL="0" marR="0">
                        <a:lnSpc>
                          <a:spcPct val="107000"/>
                        </a:lnSpc>
                        <a:spcBef>
                          <a:spcPts val="0"/>
                        </a:spcBef>
                        <a:spcAft>
                          <a:spcPts val="0"/>
                        </a:spcAft>
                      </a:pPr>
                      <a:r>
                        <a:rPr lang="en-US" sz="1600" b="1" i="1" dirty="0" smtClean="0">
                          <a:effectLst/>
                          <a:latin typeface="Cambria" panose="02040503050406030204" pitchFamily="18" charset="0"/>
                          <a:ea typeface="Calibri" panose="020F0502020204030204" pitchFamily="34" charset="0"/>
                          <a:cs typeface="Times New Roman" panose="02020603050405020304" pitchFamily="18" charset="0"/>
                        </a:rPr>
                        <a:t>Source</a:t>
                      </a:r>
                      <a:endParaRPr lang="en-US" sz="1600" b="1" i="1"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gn="r">
                        <a:lnSpc>
                          <a:spcPct val="107000"/>
                        </a:lnSpc>
                        <a:spcBef>
                          <a:spcPts val="0"/>
                        </a:spcBef>
                        <a:spcAft>
                          <a:spcPts val="0"/>
                        </a:spcAft>
                      </a:pPr>
                      <a:r>
                        <a:rPr lang="en-US" sz="1600" b="1" i="1" dirty="0" smtClean="0">
                          <a:effectLst/>
                          <a:latin typeface="Cambria" panose="02040503050406030204" pitchFamily="18" charset="0"/>
                          <a:ea typeface="Calibri" panose="020F0502020204030204" pitchFamily="34" charset="0"/>
                          <a:cs typeface="Times New Roman" panose="02020603050405020304" pitchFamily="18" charset="0"/>
                        </a:rPr>
                        <a:t>HIES 2010</a:t>
                      </a:r>
                      <a:endParaRPr lang="en-US" sz="1600" b="1" i="1"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gn="r">
                        <a:lnSpc>
                          <a:spcPct val="107000"/>
                        </a:lnSpc>
                        <a:spcBef>
                          <a:spcPts val="0"/>
                        </a:spcBef>
                        <a:spcAft>
                          <a:spcPts val="0"/>
                        </a:spcAft>
                      </a:pPr>
                      <a:r>
                        <a:rPr lang="en-US" sz="1600" b="1" i="1" dirty="0" smtClean="0">
                          <a:effectLst/>
                          <a:latin typeface="Cambria" panose="02040503050406030204" pitchFamily="18" charset="0"/>
                          <a:ea typeface="Calibri" panose="020F0502020204030204" pitchFamily="34" charset="0"/>
                          <a:cs typeface="Times New Roman" panose="02020603050405020304" pitchFamily="18" charset="0"/>
                        </a:rPr>
                        <a:t>BDHS 2014</a:t>
                      </a:r>
                      <a:endParaRPr lang="en-US" sz="1600" b="1" i="1"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gn="r">
                        <a:lnSpc>
                          <a:spcPct val="107000"/>
                        </a:lnSpc>
                        <a:spcBef>
                          <a:spcPts val="0"/>
                        </a:spcBef>
                        <a:spcAft>
                          <a:spcPts val="0"/>
                        </a:spcAft>
                      </a:pPr>
                      <a:r>
                        <a:rPr lang="en-US" sz="1600" b="1" i="1" dirty="0" smtClean="0">
                          <a:effectLst/>
                          <a:latin typeface="Cambria" panose="02040503050406030204" pitchFamily="18" charset="0"/>
                          <a:ea typeface="Calibri" panose="020F0502020204030204" pitchFamily="34" charset="0"/>
                          <a:cs typeface="Times New Roman" panose="02020603050405020304" pitchFamily="18" charset="0"/>
                        </a:rPr>
                        <a:t>SVRS 2013</a:t>
                      </a:r>
                      <a:endParaRPr lang="en-US" sz="1600" b="1" i="1"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indent="0" algn="r" defTabSz="914400" rtl="0" eaLnBrk="1" fontAlgn="auto" latinLnBrk="0" hangingPunct="1">
                        <a:lnSpc>
                          <a:spcPct val="107000"/>
                        </a:lnSpc>
                        <a:spcBef>
                          <a:spcPts val="0"/>
                        </a:spcBef>
                        <a:spcAft>
                          <a:spcPts val="0"/>
                        </a:spcAft>
                        <a:buClrTx/>
                        <a:buSzTx/>
                        <a:buFontTx/>
                        <a:buNone/>
                        <a:tabLst/>
                        <a:defRPr/>
                      </a:pPr>
                      <a:r>
                        <a:rPr lang="en-US" sz="1600" b="1" i="1" dirty="0" smtClean="0">
                          <a:effectLst/>
                          <a:latin typeface="Cambria" panose="02040503050406030204" pitchFamily="18" charset="0"/>
                          <a:ea typeface="Calibri" panose="020F0502020204030204" pitchFamily="34" charset="0"/>
                          <a:cs typeface="Times New Roman" panose="02020603050405020304" pitchFamily="18" charset="0"/>
                        </a:rPr>
                        <a:t>SVRS 2013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indent="0" algn="r" defTabSz="914400" rtl="0" eaLnBrk="1" fontAlgn="auto" latinLnBrk="0" hangingPunct="1">
                        <a:lnSpc>
                          <a:spcPct val="107000"/>
                        </a:lnSpc>
                        <a:spcBef>
                          <a:spcPts val="0"/>
                        </a:spcBef>
                        <a:spcAft>
                          <a:spcPts val="0"/>
                        </a:spcAft>
                        <a:buClrTx/>
                        <a:buSzTx/>
                        <a:buFontTx/>
                        <a:buNone/>
                        <a:tabLst/>
                        <a:defRPr/>
                      </a:pPr>
                      <a:r>
                        <a:rPr lang="en-US" sz="1600" b="1" i="1" dirty="0" smtClean="0">
                          <a:effectLst/>
                          <a:latin typeface="Cambria" panose="02040503050406030204" pitchFamily="18" charset="0"/>
                          <a:ea typeface="Calibri" panose="020F0502020204030204" pitchFamily="34" charset="0"/>
                          <a:cs typeface="Times New Roman" panose="02020603050405020304" pitchFamily="18" charset="0"/>
                        </a:rPr>
                        <a:t>SVRS 2013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bl>
          </a:graphicData>
        </a:graphic>
      </p:graphicFrame>
      <p:sp>
        <p:nvSpPr>
          <p:cNvPr id="9" name="TextBox 8"/>
          <p:cNvSpPr txBox="1"/>
          <p:nvPr/>
        </p:nvSpPr>
        <p:spPr>
          <a:xfrm>
            <a:off x="499731" y="6126018"/>
            <a:ext cx="7464055" cy="584775"/>
          </a:xfrm>
          <a:prstGeom prst="rect">
            <a:avLst/>
          </a:prstGeom>
          <a:noFill/>
        </p:spPr>
        <p:txBody>
          <a:bodyPr wrap="square" rtlCol="0">
            <a:spAutoFit/>
          </a:bodyPr>
          <a:lstStyle/>
          <a:p>
            <a:r>
              <a:rPr lang="en-US" sz="1600" i="1" dirty="0" smtClean="0"/>
              <a:t>Note: Green shades denote the best performing Division while red shades signify the worst performing Division.</a:t>
            </a:r>
            <a:endParaRPr lang="en-US" sz="1600" i="1" dirty="0"/>
          </a:p>
        </p:txBody>
      </p:sp>
      <p:sp>
        <p:nvSpPr>
          <p:cNvPr id="3" name="Footer Placeholder 2"/>
          <p:cNvSpPr>
            <a:spLocks noGrp="1"/>
          </p:cNvSpPr>
          <p:nvPr>
            <p:ph type="ftr" sz="quarter" idx="11"/>
          </p:nvPr>
        </p:nvSpPr>
        <p:spPr/>
        <p:txBody>
          <a:bodyPr/>
          <a:lstStyle/>
          <a:p>
            <a:r>
              <a:rPr lang="en-US" smtClean="0"/>
              <a:t>PMR: Learning from the MDGs: Lessons for the SDGs</a:t>
            </a:r>
            <a:endParaRPr lang="en-US"/>
          </a:p>
        </p:txBody>
      </p:sp>
    </p:spTree>
    <p:extLst>
      <p:ext uri="{BB962C8B-B14F-4D97-AF65-F5344CB8AC3E}">
        <p14:creationId xmlns:p14="http://schemas.microsoft.com/office/powerpoint/2010/main" val="2868164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834</TotalTime>
  <Words>3085</Words>
  <Application>Microsoft Office PowerPoint</Application>
  <PresentationFormat>On-screen Show (4:3)</PresentationFormat>
  <Paragraphs>368</Paragraphs>
  <Slides>24</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宋体</vt:lpstr>
      <vt:lpstr>Arial</vt:lpstr>
      <vt:lpstr>Calibri</vt:lpstr>
      <vt:lpstr>Cambria</vt:lpstr>
      <vt:lpstr>Century Schoolbook</vt:lpstr>
      <vt:lpstr>Times New Roman</vt:lpstr>
      <vt:lpstr>Wingdings</vt:lpstr>
      <vt:lpstr>Wingdings 2</vt:lpstr>
      <vt:lpstr>View</vt:lpstr>
      <vt:lpstr>Learning from the MDGs:  Lessons for the SDGs</vt:lpstr>
      <vt:lpstr>Learning from the MDGs and Lessons for the SDGs</vt:lpstr>
      <vt:lpstr>Contents</vt:lpstr>
      <vt:lpstr>Introduction</vt:lpstr>
      <vt:lpstr>Learning from the MDGs</vt:lpstr>
      <vt:lpstr>Learning from the MDGs</vt:lpstr>
      <vt:lpstr>Learning from the MDGs</vt:lpstr>
      <vt:lpstr>Learning from the MDGs</vt:lpstr>
      <vt:lpstr>Learning from the MDGs</vt:lpstr>
      <vt:lpstr>Learning from the MDGs</vt:lpstr>
      <vt:lpstr>Learning from the MDGs</vt:lpstr>
      <vt:lpstr>Learning from the MDGs</vt:lpstr>
      <vt:lpstr>Learning from the MDGs</vt:lpstr>
      <vt:lpstr>Learning from the MDGs</vt:lpstr>
      <vt:lpstr>Learning from the MDGs</vt:lpstr>
      <vt:lpstr>Learning from the MDGs</vt:lpstr>
      <vt:lpstr>Learning from the MDGs</vt:lpstr>
      <vt:lpstr>Lessons for the SDGs</vt:lpstr>
      <vt:lpstr>Lessons for the SDGs</vt:lpstr>
      <vt:lpstr>Lessons for the SDGs</vt:lpstr>
      <vt:lpstr>Lessons for the SDGs</vt:lpstr>
      <vt:lpstr>Lessons for the SDGs</vt:lpstr>
      <vt:lpstr>Lessons for the SDGs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the MDGs and Lessons for the SDGs</dc:title>
  <dc:creator>Mostafa Amir Sabbih</dc:creator>
  <cp:lastModifiedBy>Mondal</cp:lastModifiedBy>
  <cp:revision>81</cp:revision>
  <cp:lastPrinted>2015-09-19T11:23:33Z</cp:lastPrinted>
  <dcterms:created xsi:type="dcterms:W3CDTF">2015-09-08T09:43:58Z</dcterms:created>
  <dcterms:modified xsi:type="dcterms:W3CDTF">2015-09-19T11:23:37Z</dcterms:modified>
</cp:coreProperties>
</file>